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19"/>
  </p:notesMasterIdLst>
  <p:sldIdLst>
    <p:sldId id="2145705785" r:id="rId5"/>
    <p:sldId id="2145705807" r:id="rId6"/>
    <p:sldId id="2145705809" r:id="rId7"/>
    <p:sldId id="2145705810" r:id="rId8"/>
    <p:sldId id="2145705811" r:id="rId9"/>
    <p:sldId id="2145705814" r:id="rId10"/>
    <p:sldId id="2145705815" r:id="rId11"/>
    <p:sldId id="2145705816" r:id="rId12"/>
    <p:sldId id="2145705817" r:id="rId13"/>
    <p:sldId id="2145705818" r:id="rId14"/>
    <p:sldId id="2145705790" r:id="rId15"/>
    <p:sldId id="2145705765" r:id="rId16"/>
    <p:sldId id="261" r:id="rId17"/>
    <p:sldId id="2145705802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AE9A"/>
    <a:srgbClr val="FBFBFB"/>
    <a:srgbClr val="181818"/>
    <a:srgbClr val="00A3A3"/>
    <a:srgbClr val="008080"/>
    <a:srgbClr val="D8D8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010" autoAdjust="0"/>
    <p:restoredTop sz="94228" autoAdjust="0"/>
  </p:normalViewPr>
  <p:slideViewPr>
    <p:cSldViewPr snapToGrid="0">
      <p:cViewPr varScale="1">
        <p:scale>
          <a:sx n="117" d="100"/>
          <a:sy n="117" d="100"/>
        </p:scale>
        <p:origin x="40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8B8ABA-A717-4758-80DA-BBD06CBD1900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EB8081-9285-4B9F-BD39-A8F0C98308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747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74B733-7C63-505A-B506-75C13DF0CC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34FE8B3-0204-1EF3-2F64-BD4EA59FC1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EE507E-CECA-371F-3A19-C4C848076F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EB1F5-A4D6-42A1-9863-8A78F1D8328C}" type="datetime1">
              <a:rPr lang="en-US" smtClean="0"/>
              <a:t>4/27/2026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B068DC-1812-E997-32F9-7F9106DAD2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8C2F44-71DF-D369-206B-2B27161424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80A39-C689-4FD7-8A05-D8AE52F6B9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7964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5B0F645-3EAB-139D-E428-07BB0391E7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51" y="0"/>
            <a:ext cx="121793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B445DFF-8C73-8E7B-7A0D-8CC0CD9B507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8199" y="6331114"/>
            <a:ext cx="1137215" cy="26383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6D17C4A-585E-0516-E1BB-13D9158CFC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235203"/>
            <a:ext cx="10515600" cy="1325563"/>
          </a:xfrm>
        </p:spPr>
        <p:txBody>
          <a:bodyPr anchor="ctr"/>
          <a:lstStyle>
            <a:lvl1pPr>
              <a:defRPr b="0" i="0">
                <a:solidFill>
                  <a:schemeClr val="bg1"/>
                </a:solidFill>
                <a:latin typeface="Gomme Sans Light" panose="020B0404020203040204" pitchFamily="34" charset="77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B870FC9-353F-3534-8371-B449E257C3E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199" y="3779222"/>
            <a:ext cx="10626969" cy="316690"/>
          </a:xfrm>
          <a:ln>
            <a:noFill/>
          </a:ln>
        </p:spPr>
        <p:txBody>
          <a:bodyPr/>
          <a:lstStyle>
            <a:lvl1pPr>
              <a:buNone/>
              <a:defRPr sz="1800" b="0" cap="none" spc="0">
                <a:ln w="22225">
                  <a:noFill/>
                  <a:prstDash val="solid"/>
                </a:ln>
                <a:solidFill>
                  <a:schemeClr val="bg1"/>
                </a:solidFill>
                <a:effectLst/>
                <a:latin typeface="Gotham Book" pitchFamily="2" charset="0"/>
              </a:defRPr>
            </a:lvl1pPr>
            <a:lvl2pPr>
              <a:defRPr b="0" cap="none" spc="0">
                <a:ln w="22225">
                  <a:noFill/>
                  <a:prstDash val="solid"/>
                </a:ln>
                <a:solidFill>
                  <a:schemeClr val="bg1"/>
                </a:solidFill>
                <a:effectLst/>
                <a:latin typeface="Gotham Book" pitchFamily="2" charset="0"/>
              </a:defRPr>
            </a:lvl2pPr>
            <a:lvl3pPr>
              <a:defRPr b="0" cap="none" spc="0">
                <a:ln w="22225">
                  <a:noFill/>
                  <a:prstDash val="solid"/>
                </a:ln>
                <a:solidFill>
                  <a:schemeClr val="bg1"/>
                </a:solidFill>
                <a:effectLst/>
                <a:latin typeface="Gotham Book" pitchFamily="2" charset="0"/>
              </a:defRPr>
            </a:lvl3pPr>
            <a:lvl4pPr>
              <a:defRPr b="0" cap="none" spc="0">
                <a:ln w="22225">
                  <a:noFill/>
                  <a:prstDash val="solid"/>
                </a:ln>
                <a:solidFill>
                  <a:schemeClr val="bg1"/>
                </a:solidFill>
                <a:effectLst/>
                <a:latin typeface="Gotham Book" pitchFamily="2" charset="0"/>
              </a:defRPr>
            </a:lvl4pPr>
            <a:lvl5pPr>
              <a:defRPr b="0" cap="none" spc="0">
                <a:ln w="22225">
                  <a:noFill/>
                  <a:prstDash val="solid"/>
                </a:ln>
                <a:solidFill>
                  <a:schemeClr val="bg1"/>
                </a:solidFill>
                <a:effectLst/>
                <a:latin typeface="Gotham Book" pitchFamily="2" charset="0"/>
              </a:defRPr>
            </a:lvl5pPr>
          </a:lstStyle>
          <a:p>
            <a:pPr lvl="0"/>
            <a:r>
              <a:rPr lang="en-US" dirty="0"/>
              <a:t>EYEBROW</a:t>
            </a:r>
          </a:p>
        </p:txBody>
      </p:sp>
    </p:spTree>
    <p:extLst>
      <p:ext uri="{BB962C8B-B14F-4D97-AF65-F5344CB8AC3E}">
        <p14:creationId xmlns:p14="http://schemas.microsoft.com/office/powerpoint/2010/main" val="1080504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C3565F2-0AA1-F3A6-5045-8AEC877B2A3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6515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B445DFF-8C73-8E7B-7A0D-8CC0CD9B507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8199" y="6331114"/>
            <a:ext cx="1137215" cy="26383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6D17C4A-585E-0516-E1BB-13D9158CFC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235203"/>
            <a:ext cx="10515600" cy="1325563"/>
          </a:xfrm>
        </p:spPr>
        <p:txBody>
          <a:bodyPr anchor="ctr"/>
          <a:lstStyle>
            <a:lvl1pPr>
              <a:defRPr b="0" i="0">
                <a:solidFill>
                  <a:schemeClr val="bg1"/>
                </a:solidFill>
                <a:latin typeface="Gomme Sans Light" panose="020B0404020203040204" pitchFamily="34" charset="77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B870FC9-353F-3534-8371-B449E257C3E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199" y="3779222"/>
            <a:ext cx="10626969" cy="316690"/>
          </a:xfrm>
          <a:ln>
            <a:noFill/>
          </a:ln>
        </p:spPr>
        <p:txBody>
          <a:bodyPr/>
          <a:lstStyle>
            <a:lvl1pPr>
              <a:buNone/>
              <a:defRPr sz="1800" b="0" cap="none" spc="0">
                <a:ln w="22225">
                  <a:noFill/>
                  <a:prstDash val="solid"/>
                </a:ln>
                <a:solidFill>
                  <a:schemeClr val="bg1"/>
                </a:solidFill>
                <a:effectLst/>
                <a:latin typeface="Gotham Book" pitchFamily="2" charset="0"/>
              </a:defRPr>
            </a:lvl1pPr>
            <a:lvl2pPr>
              <a:defRPr b="0" cap="none" spc="0">
                <a:ln w="22225">
                  <a:noFill/>
                  <a:prstDash val="solid"/>
                </a:ln>
                <a:solidFill>
                  <a:schemeClr val="bg1"/>
                </a:solidFill>
                <a:effectLst/>
                <a:latin typeface="Gotham Book" pitchFamily="2" charset="0"/>
              </a:defRPr>
            </a:lvl2pPr>
            <a:lvl3pPr>
              <a:defRPr b="0" cap="none" spc="0">
                <a:ln w="22225">
                  <a:noFill/>
                  <a:prstDash val="solid"/>
                </a:ln>
                <a:solidFill>
                  <a:schemeClr val="bg1"/>
                </a:solidFill>
                <a:effectLst/>
                <a:latin typeface="Gotham Book" pitchFamily="2" charset="0"/>
              </a:defRPr>
            </a:lvl3pPr>
            <a:lvl4pPr>
              <a:defRPr b="0" cap="none" spc="0">
                <a:ln w="22225">
                  <a:noFill/>
                  <a:prstDash val="solid"/>
                </a:ln>
                <a:solidFill>
                  <a:schemeClr val="bg1"/>
                </a:solidFill>
                <a:effectLst/>
                <a:latin typeface="Gotham Book" pitchFamily="2" charset="0"/>
              </a:defRPr>
            </a:lvl4pPr>
            <a:lvl5pPr>
              <a:defRPr b="0" cap="none" spc="0">
                <a:ln w="22225">
                  <a:noFill/>
                  <a:prstDash val="solid"/>
                </a:ln>
                <a:solidFill>
                  <a:schemeClr val="bg1"/>
                </a:solidFill>
                <a:effectLst/>
                <a:latin typeface="Gotham Book" pitchFamily="2" charset="0"/>
              </a:defRPr>
            </a:lvl5pPr>
          </a:lstStyle>
          <a:p>
            <a:pPr lvl="0"/>
            <a:r>
              <a:rPr lang="en-US" dirty="0"/>
              <a:t>EYEBROW</a:t>
            </a:r>
          </a:p>
        </p:txBody>
      </p:sp>
    </p:spTree>
    <p:extLst>
      <p:ext uri="{BB962C8B-B14F-4D97-AF65-F5344CB8AC3E}">
        <p14:creationId xmlns:p14="http://schemas.microsoft.com/office/powerpoint/2010/main" val="452414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67DCFD5-E8CC-9ABF-D03E-B60DBF1D7BF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50" y="0"/>
            <a:ext cx="121793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B445DFF-8C73-8E7B-7A0D-8CC0CD9B507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8199" y="6331114"/>
            <a:ext cx="1137215" cy="26383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6D17C4A-585E-0516-E1BB-13D9158CFC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235203"/>
            <a:ext cx="10515600" cy="1325563"/>
          </a:xfrm>
        </p:spPr>
        <p:txBody>
          <a:bodyPr anchor="ctr"/>
          <a:lstStyle>
            <a:lvl1pPr>
              <a:defRPr b="0" i="0">
                <a:solidFill>
                  <a:schemeClr val="bg1"/>
                </a:solidFill>
                <a:latin typeface="Gomme Sans Light" panose="020B0404020203040204" pitchFamily="34" charset="77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B870FC9-353F-3534-8371-B449E257C3E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199" y="3779222"/>
            <a:ext cx="10626969" cy="316690"/>
          </a:xfrm>
          <a:ln>
            <a:noFill/>
          </a:ln>
        </p:spPr>
        <p:txBody>
          <a:bodyPr/>
          <a:lstStyle>
            <a:lvl1pPr>
              <a:buNone/>
              <a:defRPr sz="1800" b="0" cap="none" spc="0">
                <a:ln w="22225">
                  <a:noFill/>
                  <a:prstDash val="solid"/>
                </a:ln>
                <a:solidFill>
                  <a:schemeClr val="bg1"/>
                </a:solidFill>
                <a:effectLst/>
                <a:latin typeface="Gotham Book" pitchFamily="2" charset="0"/>
              </a:defRPr>
            </a:lvl1pPr>
            <a:lvl2pPr>
              <a:defRPr b="0" cap="none" spc="0">
                <a:ln w="22225">
                  <a:noFill/>
                  <a:prstDash val="solid"/>
                </a:ln>
                <a:solidFill>
                  <a:schemeClr val="bg1"/>
                </a:solidFill>
                <a:effectLst/>
                <a:latin typeface="Gotham Book" pitchFamily="2" charset="0"/>
              </a:defRPr>
            </a:lvl2pPr>
            <a:lvl3pPr>
              <a:defRPr b="0" cap="none" spc="0">
                <a:ln w="22225">
                  <a:noFill/>
                  <a:prstDash val="solid"/>
                </a:ln>
                <a:solidFill>
                  <a:schemeClr val="bg1"/>
                </a:solidFill>
                <a:effectLst/>
                <a:latin typeface="Gotham Book" pitchFamily="2" charset="0"/>
              </a:defRPr>
            </a:lvl3pPr>
            <a:lvl4pPr>
              <a:defRPr b="0" cap="none" spc="0">
                <a:ln w="22225">
                  <a:noFill/>
                  <a:prstDash val="solid"/>
                </a:ln>
                <a:solidFill>
                  <a:schemeClr val="bg1"/>
                </a:solidFill>
                <a:effectLst/>
                <a:latin typeface="Gotham Book" pitchFamily="2" charset="0"/>
              </a:defRPr>
            </a:lvl4pPr>
            <a:lvl5pPr>
              <a:defRPr b="0" cap="none" spc="0">
                <a:ln w="22225">
                  <a:noFill/>
                  <a:prstDash val="solid"/>
                </a:ln>
                <a:solidFill>
                  <a:schemeClr val="bg1"/>
                </a:solidFill>
                <a:effectLst/>
                <a:latin typeface="Gotham Book" pitchFamily="2" charset="0"/>
              </a:defRPr>
            </a:lvl5pPr>
          </a:lstStyle>
          <a:p>
            <a:pPr lvl="0"/>
            <a:r>
              <a:rPr lang="en-US" dirty="0"/>
              <a:t>EYEBROW</a:t>
            </a:r>
          </a:p>
        </p:txBody>
      </p:sp>
    </p:spTree>
    <p:extLst>
      <p:ext uri="{BB962C8B-B14F-4D97-AF65-F5344CB8AC3E}">
        <p14:creationId xmlns:p14="http://schemas.microsoft.com/office/powerpoint/2010/main" val="39681713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3BACB2D-E84E-A696-9A8E-2693F2F8735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8181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B445DFF-8C73-8E7B-7A0D-8CC0CD9B507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8199" y="6331114"/>
            <a:ext cx="1137215" cy="26383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6D17C4A-585E-0516-E1BB-13D9158CFC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235203"/>
            <a:ext cx="10515600" cy="1325563"/>
          </a:xfrm>
        </p:spPr>
        <p:txBody>
          <a:bodyPr anchor="ctr"/>
          <a:lstStyle>
            <a:lvl1pPr>
              <a:defRPr b="0" i="0">
                <a:solidFill>
                  <a:schemeClr val="bg1"/>
                </a:solidFill>
                <a:latin typeface="Gomme Sans Light" panose="020B0404020203040204" pitchFamily="34" charset="77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B870FC9-353F-3534-8371-B449E257C3E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199" y="3779222"/>
            <a:ext cx="10626969" cy="316690"/>
          </a:xfrm>
          <a:ln>
            <a:noFill/>
          </a:ln>
        </p:spPr>
        <p:txBody>
          <a:bodyPr/>
          <a:lstStyle>
            <a:lvl1pPr>
              <a:buNone/>
              <a:defRPr sz="1800" b="0" cap="none" spc="0">
                <a:ln w="22225">
                  <a:noFill/>
                  <a:prstDash val="solid"/>
                </a:ln>
                <a:solidFill>
                  <a:schemeClr val="bg1"/>
                </a:solidFill>
                <a:effectLst/>
                <a:latin typeface="Gotham Book" pitchFamily="2" charset="0"/>
              </a:defRPr>
            </a:lvl1pPr>
            <a:lvl2pPr>
              <a:defRPr b="0" cap="none" spc="0">
                <a:ln w="22225">
                  <a:noFill/>
                  <a:prstDash val="solid"/>
                </a:ln>
                <a:solidFill>
                  <a:schemeClr val="bg1"/>
                </a:solidFill>
                <a:effectLst/>
                <a:latin typeface="Gotham Book" pitchFamily="2" charset="0"/>
              </a:defRPr>
            </a:lvl2pPr>
            <a:lvl3pPr>
              <a:defRPr b="0" cap="none" spc="0">
                <a:ln w="22225">
                  <a:noFill/>
                  <a:prstDash val="solid"/>
                </a:ln>
                <a:solidFill>
                  <a:schemeClr val="bg1"/>
                </a:solidFill>
                <a:effectLst/>
                <a:latin typeface="Gotham Book" pitchFamily="2" charset="0"/>
              </a:defRPr>
            </a:lvl3pPr>
            <a:lvl4pPr>
              <a:defRPr b="0" cap="none" spc="0">
                <a:ln w="22225">
                  <a:noFill/>
                  <a:prstDash val="solid"/>
                </a:ln>
                <a:solidFill>
                  <a:schemeClr val="bg1"/>
                </a:solidFill>
                <a:effectLst/>
                <a:latin typeface="Gotham Book" pitchFamily="2" charset="0"/>
              </a:defRPr>
            </a:lvl4pPr>
            <a:lvl5pPr>
              <a:defRPr b="0" cap="none" spc="0">
                <a:ln w="22225">
                  <a:noFill/>
                  <a:prstDash val="solid"/>
                </a:ln>
                <a:solidFill>
                  <a:schemeClr val="bg1"/>
                </a:solidFill>
                <a:effectLst/>
                <a:latin typeface="Gotham Book" pitchFamily="2" charset="0"/>
              </a:defRPr>
            </a:lvl5pPr>
          </a:lstStyle>
          <a:p>
            <a:pPr lvl="0"/>
            <a:r>
              <a:rPr lang="en-US" dirty="0"/>
              <a:t>EYEBROW</a:t>
            </a:r>
          </a:p>
        </p:txBody>
      </p:sp>
    </p:spTree>
    <p:extLst>
      <p:ext uri="{BB962C8B-B14F-4D97-AF65-F5344CB8AC3E}">
        <p14:creationId xmlns:p14="http://schemas.microsoft.com/office/powerpoint/2010/main" val="16657732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9DCBBDC-2661-7181-231F-8AE8249C37C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0800000">
            <a:off x="-583" y="328"/>
            <a:ext cx="12192583" cy="685767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B445DFF-8C73-8E7B-7A0D-8CC0CD9B507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8199" y="6331114"/>
            <a:ext cx="1137215" cy="26383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6D17C4A-585E-0516-E1BB-13D9158CFC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235203"/>
            <a:ext cx="10515600" cy="1325563"/>
          </a:xfrm>
        </p:spPr>
        <p:txBody>
          <a:bodyPr anchor="ctr"/>
          <a:lstStyle>
            <a:lvl1pPr>
              <a:defRPr b="0" i="0">
                <a:solidFill>
                  <a:schemeClr val="bg1"/>
                </a:solidFill>
                <a:latin typeface="Gomme Sans Light" panose="020B0404020203040204" pitchFamily="34" charset="77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B870FC9-353F-3534-8371-B449E257C3E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199" y="3779222"/>
            <a:ext cx="10626969" cy="316690"/>
          </a:xfrm>
          <a:ln>
            <a:noFill/>
          </a:ln>
        </p:spPr>
        <p:txBody>
          <a:bodyPr/>
          <a:lstStyle>
            <a:lvl1pPr>
              <a:buNone/>
              <a:defRPr sz="1800" b="0" cap="none" spc="0">
                <a:ln w="22225">
                  <a:noFill/>
                  <a:prstDash val="solid"/>
                </a:ln>
                <a:solidFill>
                  <a:schemeClr val="bg1"/>
                </a:solidFill>
                <a:effectLst/>
                <a:latin typeface="Gotham Book" pitchFamily="2" charset="0"/>
              </a:defRPr>
            </a:lvl1pPr>
            <a:lvl2pPr>
              <a:defRPr b="0" cap="none" spc="0">
                <a:ln w="22225">
                  <a:noFill/>
                  <a:prstDash val="solid"/>
                </a:ln>
                <a:solidFill>
                  <a:schemeClr val="bg1"/>
                </a:solidFill>
                <a:effectLst/>
                <a:latin typeface="Gotham Book" pitchFamily="2" charset="0"/>
              </a:defRPr>
            </a:lvl2pPr>
            <a:lvl3pPr>
              <a:defRPr b="0" cap="none" spc="0">
                <a:ln w="22225">
                  <a:noFill/>
                  <a:prstDash val="solid"/>
                </a:ln>
                <a:solidFill>
                  <a:schemeClr val="bg1"/>
                </a:solidFill>
                <a:effectLst/>
                <a:latin typeface="Gotham Book" pitchFamily="2" charset="0"/>
              </a:defRPr>
            </a:lvl3pPr>
            <a:lvl4pPr>
              <a:defRPr b="0" cap="none" spc="0">
                <a:ln w="22225">
                  <a:noFill/>
                  <a:prstDash val="solid"/>
                </a:ln>
                <a:solidFill>
                  <a:schemeClr val="bg1"/>
                </a:solidFill>
                <a:effectLst/>
                <a:latin typeface="Gotham Book" pitchFamily="2" charset="0"/>
              </a:defRPr>
            </a:lvl4pPr>
            <a:lvl5pPr>
              <a:defRPr b="0" cap="none" spc="0">
                <a:ln w="22225">
                  <a:noFill/>
                  <a:prstDash val="solid"/>
                </a:ln>
                <a:solidFill>
                  <a:schemeClr val="bg1"/>
                </a:solidFill>
                <a:effectLst/>
                <a:latin typeface="Gotham Book" pitchFamily="2" charset="0"/>
              </a:defRPr>
            </a:lvl5pPr>
          </a:lstStyle>
          <a:p>
            <a:pPr lvl="0"/>
            <a:r>
              <a:rPr lang="en-US" dirty="0"/>
              <a:t>EYEBROW</a:t>
            </a:r>
          </a:p>
        </p:txBody>
      </p:sp>
    </p:spTree>
    <p:extLst>
      <p:ext uri="{BB962C8B-B14F-4D97-AF65-F5344CB8AC3E}">
        <p14:creationId xmlns:p14="http://schemas.microsoft.com/office/powerpoint/2010/main" val="15744361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Fi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EB3F9CA-4473-8C62-52FC-3F0C2023E72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CCACFD6-334A-28B2-B3EC-4451AFE790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3402"/>
            <a:ext cx="10515600" cy="1325563"/>
          </a:xfrm>
        </p:spPr>
        <p:txBody>
          <a:bodyPr/>
          <a:lstStyle>
            <a:lvl1pPr>
              <a:defRPr sz="3600">
                <a:solidFill>
                  <a:srgbClr val="4FA48E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63A711-E468-318B-3684-E145162B6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66999"/>
            <a:ext cx="10515600" cy="3509963"/>
          </a:xfrm>
        </p:spPr>
        <p:txBody>
          <a:bodyPr anchor="t"/>
          <a:lstStyle>
            <a:lvl1pPr>
              <a:defRPr sz="2000">
                <a:solidFill>
                  <a:srgbClr val="181818"/>
                </a:solidFill>
              </a:defRPr>
            </a:lvl1pPr>
            <a:lvl2pPr>
              <a:defRPr sz="1800">
                <a:solidFill>
                  <a:srgbClr val="181818"/>
                </a:solidFill>
              </a:defRPr>
            </a:lvl2pPr>
            <a:lvl3pPr>
              <a:defRPr sz="1600">
                <a:solidFill>
                  <a:srgbClr val="181818"/>
                </a:solidFill>
              </a:defRPr>
            </a:lvl3pPr>
            <a:lvl4pPr>
              <a:defRPr sz="1400">
                <a:solidFill>
                  <a:srgbClr val="181818"/>
                </a:solidFill>
              </a:defRPr>
            </a:lvl4pPr>
            <a:lvl5pPr>
              <a:defRPr sz="1400">
                <a:solidFill>
                  <a:srgbClr val="181818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5" name="Picture 4" descr="A picture containing logo&#10;&#10;AI-generated content may be incorrect.">
            <a:extLst>
              <a:ext uri="{FF2B5EF4-FFF2-40B4-BE49-F238E27FC236}">
                <a16:creationId xmlns:a16="http://schemas.microsoft.com/office/drawing/2014/main" id="{175F8A4F-4D72-B526-25E0-67C60E21F65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6331114"/>
            <a:ext cx="1137215" cy="26383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B7BF9AF-7FCF-8218-6D0B-0169033DE72F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5674487" y="63500"/>
            <a:ext cx="868363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000" dirty="0">
                <a:solidFill>
                  <a:srgbClr val="737373">
                    <a:alpha val="50000"/>
                  </a:srgbClr>
                </a:solidFill>
                <a:latin typeface="Aptos" panose="020B0004020202020204" pitchFamily="34" charset="0"/>
              </a:rPr>
              <a:t>Serco Business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CCE9608-4F4A-97C5-3F5B-CA9EE389C5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700213"/>
            <a:ext cx="10515600" cy="966787"/>
          </a:xfrm>
        </p:spPr>
        <p:txBody>
          <a:bodyPr anchor="ctr"/>
          <a:lstStyle>
            <a:lvl1pPr>
              <a:buNone/>
              <a:defRPr>
                <a:solidFill>
                  <a:srgbClr val="50AE9A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49191D1-CE89-A25B-B817-5F137D4B0F0D}"/>
              </a:ext>
            </a:extLst>
          </p:cNvPr>
          <p:cNvSpPr txBox="1"/>
          <p:nvPr userDrawn="1"/>
        </p:nvSpPr>
        <p:spPr>
          <a:xfrm>
            <a:off x="6791093" y="6341864"/>
            <a:ext cx="469623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rgbClr val="80C8BA"/>
                </a:solidFill>
              </a:rPr>
              <a:t>Forging Your Future      </a:t>
            </a:r>
            <a:r>
              <a:rPr lang="en-US" sz="1200" dirty="0">
                <a:solidFill>
                  <a:schemeClr val="tx1"/>
                </a:solidFill>
              </a:rPr>
              <a:t>U.S. Navy Submarine Industrial Base Program</a:t>
            </a:r>
          </a:p>
        </p:txBody>
      </p:sp>
    </p:spTree>
    <p:extLst>
      <p:ext uri="{BB962C8B-B14F-4D97-AF65-F5344CB8AC3E}">
        <p14:creationId xmlns:p14="http://schemas.microsoft.com/office/powerpoint/2010/main" val="16825351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EB3F9CA-4473-8C62-52FC-3F0C2023E72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3785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CCACFD6-334A-28B2-B3EC-4451AFE790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>
                <a:solidFill>
                  <a:srgbClr val="4FA48E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63A711-E468-318B-3684-E145162B6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4836287" cy="4377373"/>
          </a:xfrm>
        </p:spPr>
        <p:txBody>
          <a:bodyPr anchor="ctr"/>
          <a:lstStyle>
            <a:lvl1pPr>
              <a:defRPr sz="2000">
                <a:solidFill>
                  <a:srgbClr val="181818"/>
                </a:solidFill>
              </a:defRPr>
            </a:lvl1pPr>
            <a:lvl2pPr>
              <a:defRPr sz="1800">
                <a:solidFill>
                  <a:srgbClr val="181818"/>
                </a:solidFill>
              </a:defRPr>
            </a:lvl2pPr>
            <a:lvl3pPr>
              <a:defRPr sz="1600">
                <a:solidFill>
                  <a:srgbClr val="181818"/>
                </a:solidFill>
              </a:defRPr>
            </a:lvl3pPr>
            <a:lvl4pPr>
              <a:defRPr sz="1400">
                <a:solidFill>
                  <a:srgbClr val="181818"/>
                </a:solidFill>
              </a:defRPr>
            </a:lvl4pPr>
            <a:lvl5pPr>
              <a:defRPr sz="1400">
                <a:solidFill>
                  <a:srgbClr val="181818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5" name="Picture 4" descr="A picture containing logo&#10;&#10;AI-generated content may be incorrect.">
            <a:extLst>
              <a:ext uri="{FF2B5EF4-FFF2-40B4-BE49-F238E27FC236}">
                <a16:creationId xmlns:a16="http://schemas.microsoft.com/office/drawing/2014/main" id="{175F8A4F-4D72-B526-25E0-67C60E21F65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6331114"/>
            <a:ext cx="1137215" cy="26383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A122471-143A-E00E-D6E8-B00A12705905}"/>
              </a:ext>
            </a:extLst>
          </p:cNvPr>
          <p:cNvSpPr txBox="1"/>
          <p:nvPr userDrawn="1"/>
        </p:nvSpPr>
        <p:spPr>
          <a:xfrm>
            <a:off x="6791093" y="6341864"/>
            <a:ext cx="469623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rgbClr val="80C8BA"/>
                </a:solidFill>
              </a:rPr>
              <a:t>Forging Your Future      </a:t>
            </a:r>
            <a:r>
              <a:rPr lang="en-US" sz="1200" dirty="0">
                <a:solidFill>
                  <a:schemeClr val="tx1"/>
                </a:solidFill>
              </a:rPr>
              <a:t>U.S. Navy Submarine Industrial Base Program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B7BF9AF-7FCF-8218-6D0B-0169033DE72F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5674487" y="63500"/>
            <a:ext cx="868363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000" dirty="0">
                <a:solidFill>
                  <a:srgbClr val="737373">
                    <a:alpha val="50000"/>
                  </a:srgbClr>
                </a:solidFill>
                <a:latin typeface="Aptos" panose="020B0004020202020204" pitchFamily="34" charset="0"/>
              </a:rPr>
              <a:t>Serco Business</a:t>
            </a:r>
          </a:p>
        </p:txBody>
      </p:sp>
    </p:spTree>
    <p:extLst>
      <p:ext uri="{BB962C8B-B14F-4D97-AF65-F5344CB8AC3E}">
        <p14:creationId xmlns:p14="http://schemas.microsoft.com/office/powerpoint/2010/main" val="41938487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936F48-F972-B153-A2C8-3E2FA796E2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B5B08C-4EBD-1A78-3A8D-D5DACB0EBA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0EF7CC-8AC5-1E16-A8D9-AD87D29722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4DD69-EA16-4FC4-A062-C63D09135259}" type="datetime1">
              <a:rPr lang="en-US" smtClean="0"/>
              <a:t>4/27/2026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77C2D6-1867-B81B-465A-BCD6323B52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93E237-A460-B9EA-35B0-903FC96D49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80A39-C689-4FD7-8A05-D8AE52F6B9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578148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D11BBA-87EB-F153-F1B2-99695301A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CA1E47-4F2C-1AF9-21C7-78598A4C103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2775559-A25A-363A-33A7-436D4504D4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0FA846-960B-17B6-1BAB-F91148E6B0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F4E6A-A1E6-4726-887B-76C56CEBD734}" type="datetime1">
              <a:rPr lang="en-US" smtClean="0"/>
              <a:t>4/27/2026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37892CB-C0AD-339E-9300-DF23BEAF4F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7EF05E-871C-2B3C-5755-A591FA78C3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80A39-C689-4FD7-8A05-D8AE52F6B9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03183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5E4091F-0914-752C-40FC-F465C9CC6A3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" y="0"/>
            <a:ext cx="12179302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B445DFF-8C73-8E7B-7A0D-8CC0CD9B507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8199" y="6331114"/>
            <a:ext cx="1137215" cy="26383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6D17C4A-585E-0516-E1BB-13D9158CFC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870945"/>
            <a:ext cx="10515600" cy="1325563"/>
          </a:xfrm>
        </p:spPr>
        <p:txBody>
          <a:bodyPr anchor="ctr"/>
          <a:lstStyle>
            <a:lvl1pPr>
              <a:defRPr b="0" i="0">
                <a:solidFill>
                  <a:schemeClr val="bg1"/>
                </a:solidFill>
                <a:latin typeface="Gomme Sans Light" panose="020B0404020203040204" pitchFamily="34" charset="77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77229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nature&#10;&#10;Description automatically generated">
            <a:extLst>
              <a:ext uri="{FF2B5EF4-FFF2-40B4-BE49-F238E27FC236}">
                <a16:creationId xmlns:a16="http://schemas.microsoft.com/office/drawing/2014/main" id="{334B3DAE-3B7F-7C26-3C40-8C1D9C49A95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B445DFF-8C73-8E7B-7A0D-8CC0CD9B507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8199" y="6331114"/>
            <a:ext cx="1137215" cy="26383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6D17C4A-585E-0516-E1BB-13D9158CFC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870945"/>
            <a:ext cx="10515600" cy="1325563"/>
          </a:xfrm>
        </p:spPr>
        <p:txBody>
          <a:bodyPr anchor="ctr"/>
          <a:lstStyle>
            <a:lvl1pPr>
              <a:defRPr b="0" i="0">
                <a:solidFill>
                  <a:schemeClr val="bg1"/>
                </a:solidFill>
                <a:latin typeface="Gomme Sans Light" panose="020B0404020203040204" pitchFamily="34" charset="77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B870FC9-353F-3534-8371-B449E257C3E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199" y="2361574"/>
            <a:ext cx="10626969" cy="316690"/>
          </a:xfrm>
          <a:ln>
            <a:noFill/>
          </a:ln>
        </p:spPr>
        <p:txBody>
          <a:bodyPr/>
          <a:lstStyle>
            <a:lvl1pPr>
              <a:buNone/>
              <a:defRPr sz="1800" b="0" cap="none" spc="0">
                <a:ln w="22225">
                  <a:noFill/>
                  <a:prstDash val="solid"/>
                </a:ln>
                <a:solidFill>
                  <a:schemeClr val="bg1"/>
                </a:solidFill>
                <a:effectLst/>
                <a:latin typeface="Gotham Book" pitchFamily="2" charset="0"/>
              </a:defRPr>
            </a:lvl1pPr>
            <a:lvl2pPr>
              <a:defRPr b="0" cap="none" spc="0">
                <a:ln w="22225">
                  <a:noFill/>
                  <a:prstDash val="solid"/>
                </a:ln>
                <a:solidFill>
                  <a:schemeClr val="bg1"/>
                </a:solidFill>
                <a:effectLst/>
                <a:latin typeface="Gotham Book" pitchFamily="2" charset="0"/>
              </a:defRPr>
            </a:lvl2pPr>
            <a:lvl3pPr>
              <a:defRPr b="0" cap="none" spc="0">
                <a:ln w="22225">
                  <a:noFill/>
                  <a:prstDash val="solid"/>
                </a:ln>
                <a:solidFill>
                  <a:schemeClr val="bg1"/>
                </a:solidFill>
                <a:effectLst/>
                <a:latin typeface="Gotham Book" pitchFamily="2" charset="0"/>
              </a:defRPr>
            </a:lvl3pPr>
            <a:lvl4pPr>
              <a:defRPr b="0" cap="none" spc="0">
                <a:ln w="22225">
                  <a:noFill/>
                  <a:prstDash val="solid"/>
                </a:ln>
                <a:solidFill>
                  <a:schemeClr val="bg1"/>
                </a:solidFill>
                <a:effectLst/>
                <a:latin typeface="Gotham Book" pitchFamily="2" charset="0"/>
              </a:defRPr>
            </a:lvl4pPr>
            <a:lvl5pPr>
              <a:defRPr b="0" cap="none" spc="0">
                <a:ln w="22225">
                  <a:noFill/>
                  <a:prstDash val="solid"/>
                </a:ln>
                <a:solidFill>
                  <a:schemeClr val="bg1"/>
                </a:solidFill>
                <a:effectLst/>
                <a:latin typeface="Gotham Book" pitchFamily="2" charset="0"/>
              </a:defRPr>
            </a:lvl5pPr>
          </a:lstStyle>
          <a:p>
            <a:pPr lvl="0"/>
            <a:r>
              <a:rPr lang="en-US" dirty="0"/>
              <a:t>EYEBROW</a:t>
            </a:r>
          </a:p>
        </p:txBody>
      </p:sp>
    </p:spTree>
    <p:extLst>
      <p:ext uri="{BB962C8B-B14F-4D97-AF65-F5344CB8AC3E}">
        <p14:creationId xmlns:p14="http://schemas.microsoft.com/office/powerpoint/2010/main" val="2232294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84A4481-0FDA-3A6E-A4E3-78CF53FE156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3183" y="-108327"/>
            <a:ext cx="12649095" cy="711443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B445DFF-8C73-8E7B-7A0D-8CC0CD9B507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8200" y="6331114"/>
            <a:ext cx="1137215" cy="263833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DAFFF355-43AF-1E4B-762B-B0CEF71955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8B57A446-7C47-2BBE-1EE9-F0785C1988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178D0443-D5AF-333D-DC8A-DF1C1E4549F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44066" y="727439"/>
            <a:ext cx="6424242" cy="914400"/>
          </a:xfrm>
        </p:spPr>
        <p:txBody>
          <a:bodyPr/>
          <a:lstStyle>
            <a:lvl1pPr>
              <a:buNone/>
              <a:defRPr sz="3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7575466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CFC43EF-1C43-84CF-4747-968741F342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0632" y="-139072"/>
            <a:ext cx="12696936" cy="714947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B445DFF-8C73-8E7B-7A0D-8CC0CD9B507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8200" y="6331114"/>
            <a:ext cx="1137215" cy="263833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DAFFF355-43AF-1E4B-762B-B0CEF71955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8B57A446-7C47-2BBE-1EE9-F0785C1988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178D0443-D5AF-333D-DC8A-DF1C1E4549F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44066" y="727439"/>
            <a:ext cx="6424242" cy="914400"/>
          </a:xfrm>
        </p:spPr>
        <p:txBody>
          <a:bodyPr/>
          <a:lstStyle>
            <a:lvl1pPr>
              <a:buNone/>
              <a:defRPr sz="3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869E8ED-5F2D-862B-EC49-E1DEF8DA3487}"/>
              </a:ext>
            </a:extLst>
          </p:cNvPr>
          <p:cNvSpPr txBox="1"/>
          <p:nvPr userDrawn="1"/>
        </p:nvSpPr>
        <p:spPr>
          <a:xfrm>
            <a:off x="6791093" y="6341864"/>
            <a:ext cx="469623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rgbClr val="50AE9A"/>
                </a:solidFill>
              </a:rPr>
              <a:t>Forging Your Future      </a:t>
            </a:r>
            <a:r>
              <a:rPr lang="en-US" sz="1200" dirty="0">
                <a:solidFill>
                  <a:schemeClr val="bg1"/>
                </a:solidFill>
              </a:rPr>
              <a:t>U.S. Navy Submarine Industrial Base Program</a:t>
            </a:r>
          </a:p>
        </p:txBody>
      </p:sp>
    </p:spTree>
    <p:extLst>
      <p:ext uri="{BB962C8B-B14F-4D97-AF65-F5344CB8AC3E}">
        <p14:creationId xmlns:p14="http://schemas.microsoft.com/office/powerpoint/2010/main" val="198330633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nature&#10;&#10;Description automatically generated">
            <a:extLst>
              <a:ext uri="{FF2B5EF4-FFF2-40B4-BE49-F238E27FC236}">
                <a16:creationId xmlns:a16="http://schemas.microsoft.com/office/drawing/2014/main" id="{334B3DAE-3B7F-7C26-3C40-8C1D9C49A95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B445DFF-8C73-8E7B-7A0D-8CC0CD9B507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8200" y="6331114"/>
            <a:ext cx="1137215" cy="263833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DAFFF355-43AF-1E4B-762B-B0CEF71955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8B57A446-7C47-2BBE-1EE9-F0785C1988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178D0443-D5AF-333D-DC8A-DF1C1E4549F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44066" y="727439"/>
            <a:ext cx="6424242" cy="914400"/>
          </a:xfrm>
        </p:spPr>
        <p:txBody>
          <a:bodyPr/>
          <a:lstStyle>
            <a:lvl1pPr>
              <a:buNone/>
              <a:defRPr sz="3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869E8ED-5F2D-862B-EC49-E1DEF8DA3487}"/>
              </a:ext>
            </a:extLst>
          </p:cNvPr>
          <p:cNvSpPr txBox="1"/>
          <p:nvPr userDrawn="1"/>
        </p:nvSpPr>
        <p:spPr>
          <a:xfrm>
            <a:off x="6791093" y="6341864"/>
            <a:ext cx="469623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rgbClr val="50AE9A"/>
                </a:solidFill>
              </a:rPr>
              <a:t>Forging Your Future      </a:t>
            </a:r>
            <a:r>
              <a:rPr lang="en-US" sz="1200" dirty="0">
                <a:solidFill>
                  <a:schemeClr val="bg1"/>
                </a:solidFill>
              </a:rPr>
              <a:t>U.S. Navy Submarine Industrial Base Program</a:t>
            </a:r>
          </a:p>
        </p:txBody>
      </p:sp>
    </p:spTree>
    <p:extLst>
      <p:ext uri="{BB962C8B-B14F-4D97-AF65-F5344CB8AC3E}">
        <p14:creationId xmlns:p14="http://schemas.microsoft.com/office/powerpoint/2010/main" val="371441431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D8FCE9-774E-B8D8-FA37-5B8B287687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62AAB6-221A-5C3E-D356-2EB4730F46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ACFBAE-D9B8-2493-024C-0C9650D508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974F66B-10CD-3FC7-2F41-5717F12AD50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0FD4DEF-3890-8056-A602-7E16B0D6BCF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55D9359-ACEC-0C82-BE9C-1E90EAF70A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C8481-6C4D-45AD-A279-37843AE91745}" type="datetime1">
              <a:rPr lang="en-US" smtClean="0"/>
              <a:t>4/27/2026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46FE248-9818-1087-49E8-0FB6DD6B38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0B5770A-6D63-8DDB-BD77-0C38010EAC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80A39-C689-4FD7-8A05-D8AE52F6B9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78045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9961D3-C0E3-99CC-CF36-46025D7ABB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4E168B0-1DAA-6239-3BA0-9793BCBF2C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2E0D5-3250-4D75-A185-DFABC295B2B8}" type="datetime1">
              <a:rPr lang="en-US" smtClean="0"/>
              <a:t>4/27/2026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3B60D6-7BC8-1218-B049-C36A78E5E9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7E2256-C8A2-D557-4BAA-F00CDFDA31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80A39-C689-4FD7-8A05-D8AE52F6B9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17343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0E500EB-84DD-894A-CED6-7541A8A6E6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2DD06-093E-4852-A348-C278A8B7A2F1}" type="datetime1">
              <a:rPr lang="en-US" smtClean="0"/>
              <a:t>4/27/2026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97DFEC1-03B6-3852-A493-657B8E1665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7983AB-5D0C-441D-A747-151A6CA162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80A39-C689-4FD7-8A05-D8AE52F6B9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04241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6D6677-4135-76B9-C1AC-5FB3714CA1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63E634-0DA6-4B2C-83BF-F9C79C60D9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3B2B08C-7655-C6EF-38DF-99F37A4565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202E7EA-4F6F-92B7-BED1-0704BB412D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EBE36-DBA8-43E4-929F-ABC1CEFC9BF7}" type="datetime1">
              <a:rPr lang="en-US" smtClean="0"/>
              <a:t>4/27/2026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010A382-D239-47A3-3462-0891130259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585B4B-ED7F-154A-32E5-DA0520C56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80A39-C689-4FD7-8A05-D8AE52F6B9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17013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9D1C74-2BAD-6892-0B6C-0181BD9E0F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006A61E-73F9-E748-2020-07EA471AFC3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08C50D-738D-C0B6-2A1B-9FD53017F4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E83A05-3FD3-E0DF-C7A3-1703D29C9F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5A7FF-5206-44E5-A215-9EFEE7C01367}" type="datetime1">
              <a:rPr lang="en-US" smtClean="0"/>
              <a:t>4/27/2026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9FCBED-B66F-7EB8-988D-3D885BC249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3BCE47-784A-54B3-4996-9862362105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80A39-C689-4FD7-8A05-D8AE52F6B9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312423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513540-8B2F-A1A1-86AD-5C500CC524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42D8ADA-F145-BF87-D407-F4C40C8F15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30AEEC-E007-2E94-1653-FEBE267E46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C930A-CA81-4730-BA73-0C6117157FC5}" type="datetime1">
              <a:rPr lang="en-US" smtClean="0"/>
              <a:t>4/27/2026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C671E0-6E97-95F3-4C23-12311A2B50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1155BD-EB4D-F129-84AB-23E0E9F514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80A39-C689-4FD7-8A05-D8AE52F6B9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91430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072C209-B04A-0D55-B198-F51F1C415A5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7BFBB76-2248-4807-8385-3083804CE8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0E4AAB-1D2D-8A1A-325D-913D373A08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08782-3FD2-432E-B90E-4F6CD5C2E324}" type="datetime1">
              <a:rPr lang="en-US" smtClean="0"/>
              <a:t>4/27/2026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80653D-3CE1-FA20-A15C-6EE50B1794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491D11-0E70-5EC5-CCDC-A8483222FA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80A39-C689-4FD7-8A05-D8AE52F6B9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130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5B0F645-3EAB-139D-E428-07BB0391E7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793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B445DFF-8C73-8E7B-7A0D-8CC0CD9B507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8199" y="6331114"/>
            <a:ext cx="1137215" cy="26383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6D17C4A-585E-0516-E1BB-13D9158CFC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819981"/>
            <a:ext cx="10515600" cy="609019"/>
          </a:xfrm>
        </p:spPr>
        <p:txBody>
          <a:bodyPr anchor="ctr"/>
          <a:lstStyle>
            <a:lvl1pPr algn="ctr">
              <a:defRPr b="0" i="0">
                <a:solidFill>
                  <a:schemeClr val="bg1"/>
                </a:solidFill>
                <a:latin typeface="Gomme Sans Light" panose="020B0404020203040204" pitchFamily="34" charset="77"/>
              </a:defRPr>
            </a:lvl1pPr>
          </a:lstStyle>
          <a:p>
            <a:r>
              <a:rPr lang="en-US" dirty="0"/>
              <a:t>CLICK TO EDIT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B870FC9-353F-3534-8371-B449E257C3E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199" y="3647456"/>
            <a:ext cx="10626969" cy="316690"/>
          </a:xfrm>
          <a:ln>
            <a:noFill/>
          </a:ln>
        </p:spPr>
        <p:txBody>
          <a:bodyPr/>
          <a:lstStyle>
            <a:lvl1pPr algn="ctr">
              <a:buNone/>
              <a:defRPr sz="1800" b="0" cap="none" spc="0">
                <a:ln w="22225">
                  <a:noFill/>
                  <a:prstDash val="solid"/>
                </a:ln>
                <a:solidFill>
                  <a:schemeClr val="bg1"/>
                </a:solidFill>
                <a:effectLst/>
                <a:latin typeface="Gotham Book" pitchFamily="2" charset="0"/>
              </a:defRPr>
            </a:lvl1pPr>
            <a:lvl2pPr>
              <a:defRPr b="0" cap="none" spc="0">
                <a:ln w="22225">
                  <a:noFill/>
                  <a:prstDash val="solid"/>
                </a:ln>
                <a:solidFill>
                  <a:schemeClr val="bg1"/>
                </a:solidFill>
                <a:effectLst/>
                <a:latin typeface="Gotham Book" pitchFamily="2" charset="0"/>
              </a:defRPr>
            </a:lvl2pPr>
            <a:lvl3pPr>
              <a:defRPr b="0" cap="none" spc="0">
                <a:ln w="22225">
                  <a:noFill/>
                  <a:prstDash val="solid"/>
                </a:ln>
                <a:solidFill>
                  <a:schemeClr val="bg1"/>
                </a:solidFill>
                <a:effectLst/>
                <a:latin typeface="Gotham Book" pitchFamily="2" charset="0"/>
              </a:defRPr>
            </a:lvl3pPr>
            <a:lvl4pPr>
              <a:defRPr b="0" cap="none" spc="0">
                <a:ln w="22225">
                  <a:noFill/>
                  <a:prstDash val="solid"/>
                </a:ln>
                <a:solidFill>
                  <a:schemeClr val="bg1"/>
                </a:solidFill>
                <a:effectLst/>
                <a:latin typeface="Gotham Book" pitchFamily="2" charset="0"/>
              </a:defRPr>
            </a:lvl4pPr>
            <a:lvl5pPr>
              <a:defRPr b="0" cap="none" spc="0">
                <a:ln w="22225">
                  <a:noFill/>
                  <a:prstDash val="solid"/>
                </a:ln>
                <a:solidFill>
                  <a:schemeClr val="bg1"/>
                </a:solidFill>
                <a:effectLst/>
                <a:latin typeface="Gotham Book" pitchFamily="2" charset="0"/>
              </a:defRPr>
            </a:lvl5pPr>
          </a:lstStyle>
          <a:p>
            <a:pPr lvl="0"/>
            <a:r>
              <a:rPr lang="en-US" dirty="0"/>
              <a:t>EYEBROW</a:t>
            </a:r>
          </a:p>
        </p:txBody>
      </p:sp>
    </p:spTree>
    <p:extLst>
      <p:ext uri="{BB962C8B-B14F-4D97-AF65-F5344CB8AC3E}">
        <p14:creationId xmlns:p14="http://schemas.microsoft.com/office/powerpoint/2010/main" val="325350575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large ship in the ocean&#10;&#10;Description automatically generated with low confidence">
            <a:extLst>
              <a:ext uri="{FF2B5EF4-FFF2-40B4-BE49-F238E27FC236}">
                <a16:creationId xmlns:a16="http://schemas.microsoft.com/office/drawing/2014/main" id="{4AF2396C-CAC5-93A0-A8D8-4B25884B934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45" b="188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E9793D4-4D0A-723A-0B14-9ED5A616F1B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79215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7BAF353-4F9C-11B2-47D9-35547912F755}"/>
              </a:ext>
            </a:extLst>
          </p:cNvPr>
          <p:cNvSpPr txBox="1"/>
          <p:nvPr userDrawn="1"/>
        </p:nvSpPr>
        <p:spPr>
          <a:xfrm>
            <a:off x="2181049" y="6341864"/>
            <a:ext cx="78299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>
                <a:solidFill>
                  <a:srgbClr val="80C8BA"/>
                </a:solidFill>
              </a:rPr>
              <a:t>Forging Your Future      </a:t>
            </a:r>
            <a:r>
              <a:rPr lang="en-US" sz="1200">
                <a:solidFill>
                  <a:schemeClr val="bg1"/>
                </a:solidFill>
              </a:rPr>
              <a:t>U.S. Navy Maritime Industrial Base Program</a:t>
            </a:r>
          </a:p>
        </p:txBody>
      </p:sp>
      <p:pic>
        <p:nvPicPr>
          <p:cNvPr id="3" name="Picture 2" descr="Logo, company name&#10;&#10;AI-generated content may be incorrect.">
            <a:extLst>
              <a:ext uri="{FF2B5EF4-FFF2-40B4-BE49-F238E27FC236}">
                <a16:creationId xmlns:a16="http://schemas.microsoft.com/office/drawing/2014/main" id="{C5560431-6ED6-084D-6E76-FE620A06DCE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348" y="6311897"/>
            <a:ext cx="725707" cy="304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55828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D92E466-3DCA-00C1-C110-A4E0BDCA11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793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B445DFF-8C73-8E7B-7A0D-8CC0CD9B507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8199" y="6331114"/>
            <a:ext cx="1137215" cy="26383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6D17C4A-585E-0516-E1BB-13D9158CFC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819981"/>
            <a:ext cx="10515600" cy="609019"/>
          </a:xfrm>
        </p:spPr>
        <p:txBody>
          <a:bodyPr anchor="ctr"/>
          <a:lstStyle>
            <a:lvl1pPr algn="ctr">
              <a:defRPr b="0" i="0">
                <a:solidFill>
                  <a:schemeClr val="bg1"/>
                </a:solidFill>
                <a:latin typeface="Gomme Sans Light" panose="020B0404020203040204" pitchFamily="34" charset="77"/>
              </a:defRPr>
            </a:lvl1pPr>
          </a:lstStyle>
          <a:p>
            <a:r>
              <a:rPr lang="en-US" dirty="0"/>
              <a:t>CLICK TO EDIT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B870FC9-353F-3534-8371-B449E257C3E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199" y="3647456"/>
            <a:ext cx="10626969" cy="316690"/>
          </a:xfrm>
          <a:ln>
            <a:noFill/>
          </a:ln>
        </p:spPr>
        <p:txBody>
          <a:bodyPr/>
          <a:lstStyle>
            <a:lvl1pPr algn="ctr">
              <a:buNone/>
              <a:defRPr sz="1800" b="0" cap="none" spc="0">
                <a:ln w="22225">
                  <a:noFill/>
                  <a:prstDash val="solid"/>
                </a:ln>
                <a:solidFill>
                  <a:schemeClr val="bg1"/>
                </a:solidFill>
                <a:effectLst/>
                <a:latin typeface="Gotham Book" pitchFamily="2" charset="0"/>
              </a:defRPr>
            </a:lvl1pPr>
            <a:lvl2pPr>
              <a:defRPr b="0" cap="none" spc="0">
                <a:ln w="22225">
                  <a:noFill/>
                  <a:prstDash val="solid"/>
                </a:ln>
                <a:solidFill>
                  <a:schemeClr val="bg1"/>
                </a:solidFill>
                <a:effectLst/>
                <a:latin typeface="Gotham Book" pitchFamily="2" charset="0"/>
              </a:defRPr>
            </a:lvl2pPr>
            <a:lvl3pPr>
              <a:defRPr b="0" cap="none" spc="0">
                <a:ln w="22225">
                  <a:noFill/>
                  <a:prstDash val="solid"/>
                </a:ln>
                <a:solidFill>
                  <a:schemeClr val="bg1"/>
                </a:solidFill>
                <a:effectLst/>
                <a:latin typeface="Gotham Book" pitchFamily="2" charset="0"/>
              </a:defRPr>
            </a:lvl3pPr>
            <a:lvl4pPr>
              <a:defRPr b="0" cap="none" spc="0">
                <a:ln w="22225">
                  <a:noFill/>
                  <a:prstDash val="solid"/>
                </a:ln>
                <a:solidFill>
                  <a:schemeClr val="bg1"/>
                </a:solidFill>
                <a:effectLst/>
                <a:latin typeface="Gotham Book" pitchFamily="2" charset="0"/>
              </a:defRPr>
            </a:lvl4pPr>
            <a:lvl5pPr>
              <a:defRPr b="0" cap="none" spc="0">
                <a:ln w="22225">
                  <a:noFill/>
                  <a:prstDash val="solid"/>
                </a:ln>
                <a:solidFill>
                  <a:schemeClr val="bg1"/>
                </a:solidFill>
                <a:effectLst/>
                <a:latin typeface="Gotham Book" pitchFamily="2" charset="0"/>
              </a:defRPr>
            </a:lvl5pPr>
          </a:lstStyle>
          <a:p>
            <a:pPr lvl="0"/>
            <a:r>
              <a:rPr lang="en-US" dirty="0"/>
              <a:t>EYEBROW</a:t>
            </a:r>
          </a:p>
        </p:txBody>
      </p:sp>
    </p:spTree>
    <p:extLst>
      <p:ext uri="{BB962C8B-B14F-4D97-AF65-F5344CB8AC3E}">
        <p14:creationId xmlns:p14="http://schemas.microsoft.com/office/powerpoint/2010/main" val="3828151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42579FB-E4DC-6E3C-197A-A8D451F804F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793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B445DFF-8C73-8E7B-7A0D-8CC0CD9B507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8199" y="6331114"/>
            <a:ext cx="1137215" cy="26383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6D17C4A-585E-0516-E1BB-13D9158CFC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819981"/>
            <a:ext cx="10515600" cy="609019"/>
          </a:xfrm>
        </p:spPr>
        <p:txBody>
          <a:bodyPr anchor="ctr"/>
          <a:lstStyle>
            <a:lvl1pPr algn="ctr">
              <a:defRPr b="0" i="0">
                <a:solidFill>
                  <a:schemeClr val="bg1"/>
                </a:solidFill>
                <a:latin typeface="Gomme Sans Light" panose="020B0404020203040204" pitchFamily="34" charset="77"/>
              </a:defRPr>
            </a:lvl1pPr>
          </a:lstStyle>
          <a:p>
            <a:r>
              <a:rPr lang="en-US" dirty="0"/>
              <a:t>CLICK TO EDIT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B870FC9-353F-3534-8371-B449E257C3E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199" y="3647456"/>
            <a:ext cx="10626969" cy="316690"/>
          </a:xfrm>
          <a:ln>
            <a:noFill/>
          </a:ln>
        </p:spPr>
        <p:txBody>
          <a:bodyPr/>
          <a:lstStyle>
            <a:lvl1pPr algn="ctr">
              <a:buNone/>
              <a:defRPr sz="1800" b="0" cap="none" spc="0">
                <a:ln w="22225">
                  <a:noFill/>
                  <a:prstDash val="solid"/>
                </a:ln>
                <a:solidFill>
                  <a:schemeClr val="bg1"/>
                </a:solidFill>
                <a:effectLst/>
                <a:latin typeface="Gotham Book" pitchFamily="2" charset="0"/>
              </a:defRPr>
            </a:lvl1pPr>
            <a:lvl2pPr>
              <a:defRPr b="0" cap="none" spc="0">
                <a:ln w="22225">
                  <a:noFill/>
                  <a:prstDash val="solid"/>
                </a:ln>
                <a:solidFill>
                  <a:schemeClr val="bg1"/>
                </a:solidFill>
                <a:effectLst/>
                <a:latin typeface="Gotham Book" pitchFamily="2" charset="0"/>
              </a:defRPr>
            </a:lvl2pPr>
            <a:lvl3pPr>
              <a:defRPr b="0" cap="none" spc="0">
                <a:ln w="22225">
                  <a:noFill/>
                  <a:prstDash val="solid"/>
                </a:ln>
                <a:solidFill>
                  <a:schemeClr val="bg1"/>
                </a:solidFill>
                <a:effectLst/>
                <a:latin typeface="Gotham Book" pitchFamily="2" charset="0"/>
              </a:defRPr>
            </a:lvl3pPr>
            <a:lvl4pPr>
              <a:defRPr b="0" cap="none" spc="0">
                <a:ln w="22225">
                  <a:noFill/>
                  <a:prstDash val="solid"/>
                </a:ln>
                <a:solidFill>
                  <a:schemeClr val="bg1"/>
                </a:solidFill>
                <a:effectLst/>
                <a:latin typeface="Gotham Book" pitchFamily="2" charset="0"/>
              </a:defRPr>
            </a:lvl4pPr>
            <a:lvl5pPr>
              <a:defRPr b="0" cap="none" spc="0">
                <a:ln w="22225">
                  <a:noFill/>
                  <a:prstDash val="solid"/>
                </a:ln>
                <a:solidFill>
                  <a:schemeClr val="bg1"/>
                </a:solidFill>
                <a:effectLst/>
                <a:latin typeface="Gotham Book" pitchFamily="2" charset="0"/>
              </a:defRPr>
            </a:lvl5pPr>
          </a:lstStyle>
          <a:p>
            <a:pPr lvl="0"/>
            <a:r>
              <a:rPr lang="en-US" dirty="0"/>
              <a:t>EYEBROW</a:t>
            </a:r>
          </a:p>
        </p:txBody>
      </p:sp>
    </p:spTree>
    <p:extLst>
      <p:ext uri="{BB962C8B-B14F-4D97-AF65-F5344CB8AC3E}">
        <p14:creationId xmlns:p14="http://schemas.microsoft.com/office/powerpoint/2010/main" val="39848163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6A3878D-1F10-3662-AD96-7816CABE82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51" y="0"/>
            <a:ext cx="121793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B445DFF-8C73-8E7B-7A0D-8CC0CD9B507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8199" y="6331114"/>
            <a:ext cx="1137215" cy="26383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6D17C4A-585E-0516-E1BB-13D9158CFC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819981"/>
            <a:ext cx="10515600" cy="609019"/>
          </a:xfrm>
        </p:spPr>
        <p:txBody>
          <a:bodyPr anchor="ctr"/>
          <a:lstStyle>
            <a:lvl1pPr algn="ctr">
              <a:defRPr b="0" i="0">
                <a:solidFill>
                  <a:schemeClr val="bg1"/>
                </a:solidFill>
                <a:latin typeface="Gomme Sans Light" panose="020B0404020203040204" pitchFamily="34" charset="77"/>
              </a:defRPr>
            </a:lvl1pPr>
          </a:lstStyle>
          <a:p>
            <a:r>
              <a:rPr lang="en-US" dirty="0"/>
              <a:t>CLICK TO EDIT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B870FC9-353F-3534-8371-B449E257C3E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199" y="3647456"/>
            <a:ext cx="10626969" cy="316690"/>
          </a:xfrm>
          <a:ln>
            <a:noFill/>
          </a:ln>
        </p:spPr>
        <p:txBody>
          <a:bodyPr/>
          <a:lstStyle>
            <a:lvl1pPr algn="ctr">
              <a:buNone/>
              <a:defRPr sz="1800" b="0" cap="none" spc="0">
                <a:ln w="22225">
                  <a:noFill/>
                  <a:prstDash val="solid"/>
                </a:ln>
                <a:solidFill>
                  <a:schemeClr val="bg1"/>
                </a:solidFill>
                <a:effectLst/>
                <a:latin typeface="Gotham Book" pitchFamily="2" charset="0"/>
              </a:defRPr>
            </a:lvl1pPr>
            <a:lvl2pPr>
              <a:defRPr b="0" cap="none" spc="0">
                <a:ln w="22225">
                  <a:noFill/>
                  <a:prstDash val="solid"/>
                </a:ln>
                <a:solidFill>
                  <a:schemeClr val="bg1"/>
                </a:solidFill>
                <a:effectLst/>
                <a:latin typeface="Gotham Book" pitchFamily="2" charset="0"/>
              </a:defRPr>
            </a:lvl2pPr>
            <a:lvl3pPr>
              <a:defRPr b="0" cap="none" spc="0">
                <a:ln w="22225">
                  <a:noFill/>
                  <a:prstDash val="solid"/>
                </a:ln>
                <a:solidFill>
                  <a:schemeClr val="bg1"/>
                </a:solidFill>
                <a:effectLst/>
                <a:latin typeface="Gotham Book" pitchFamily="2" charset="0"/>
              </a:defRPr>
            </a:lvl3pPr>
            <a:lvl4pPr>
              <a:defRPr b="0" cap="none" spc="0">
                <a:ln w="22225">
                  <a:noFill/>
                  <a:prstDash val="solid"/>
                </a:ln>
                <a:solidFill>
                  <a:schemeClr val="bg1"/>
                </a:solidFill>
                <a:effectLst/>
                <a:latin typeface="Gotham Book" pitchFamily="2" charset="0"/>
              </a:defRPr>
            </a:lvl4pPr>
            <a:lvl5pPr>
              <a:defRPr b="0" cap="none" spc="0">
                <a:ln w="22225">
                  <a:noFill/>
                  <a:prstDash val="solid"/>
                </a:ln>
                <a:solidFill>
                  <a:schemeClr val="bg1"/>
                </a:solidFill>
                <a:effectLst/>
                <a:latin typeface="Gotham Book" pitchFamily="2" charset="0"/>
              </a:defRPr>
            </a:lvl5pPr>
          </a:lstStyle>
          <a:p>
            <a:pPr lvl="0"/>
            <a:r>
              <a:rPr lang="en-US" dirty="0"/>
              <a:t>EYEBROW</a:t>
            </a:r>
          </a:p>
        </p:txBody>
      </p:sp>
    </p:spTree>
    <p:extLst>
      <p:ext uri="{BB962C8B-B14F-4D97-AF65-F5344CB8AC3E}">
        <p14:creationId xmlns:p14="http://schemas.microsoft.com/office/powerpoint/2010/main" val="3520257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12C3A5-6814-9797-34E3-38D426D178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984EF1-33C7-BF44-C478-B7016ABD65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0D58AB-3B28-1530-BCE9-0874450D32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AEB4E-45B7-4E81-A8D7-E30890E4547B}" type="datetime1">
              <a:rPr lang="en-US" smtClean="0"/>
              <a:t>4/27/2026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C0F8A3-E3B2-7F4B-FACA-24180BF98C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2F2FED-1CFD-01CA-B311-8C458B7AB7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80A39-C689-4FD7-8A05-D8AE52F6B9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70542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5B0F645-3EAB-139D-E428-07BB0391E7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793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B445DFF-8C73-8E7B-7A0D-8CC0CD9B507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8199" y="6331114"/>
            <a:ext cx="1137215" cy="26383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6D17C4A-585E-0516-E1BB-13D9158CFC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819981"/>
            <a:ext cx="10515600" cy="609019"/>
          </a:xfrm>
        </p:spPr>
        <p:txBody>
          <a:bodyPr anchor="ctr"/>
          <a:lstStyle>
            <a:lvl1pPr algn="ctr">
              <a:defRPr b="0" i="0">
                <a:solidFill>
                  <a:schemeClr val="bg1"/>
                </a:solidFill>
                <a:latin typeface="Gomme Sans Light" panose="020B0404020203040204" pitchFamily="34" charset="77"/>
              </a:defRPr>
            </a:lvl1pPr>
          </a:lstStyle>
          <a:p>
            <a:r>
              <a:rPr lang="en-US" dirty="0"/>
              <a:t>CLICK TO EDIT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B870FC9-353F-3534-8371-B449E257C3E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199" y="3647456"/>
            <a:ext cx="10626969" cy="316690"/>
          </a:xfrm>
          <a:ln>
            <a:noFill/>
          </a:ln>
        </p:spPr>
        <p:txBody>
          <a:bodyPr/>
          <a:lstStyle>
            <a:lvl1pPr algn="ctr">
              <a:buNone/>
              <a:defRPr sz="1800" b="0" cap="none" spc="0">
                <a:ln w="22225">
                  <a:noFill/>
                  <a:prstDash val="solid"/>
                </a:ln>
                <a:solidFill>
                  <a:schemeClr val="bg1"/>
                </a:solidFill>
                <a:effectLst/>
                <a:latin typeface="Gotham Book" pitchFamily="2" charset="0"/>
              </a:defRPr>
            </a:lvl1pPr>
            <a:lvl2pPr>
              <a:defRPr b="0" cap="none" spc="0">
                <a:ln w="22225">
                  <a:noFill/>
                  <a:prstDash val="solid"/>
                </a:ln>
                <a:solidFill>
                  <a:schemeClr val="bg1"/>
                </a:solidFill>
                <a:effectLst/>
                <a:latin typeface="Gotham Book" pitchFamily="2" charset="0"/>
              </a:defRPr>
            </a:lvl2pPr>
            <a:lvl3pPr>
              <a:defRPr b="0" cap="none" spc="0">
                <a:ln w="22225">
                  <a:noFill/>
                  <a:prstDash val="solid"/>
                </a:ln>
                <a:solidFill>
                  <a:schemeClr val="bg1"/>
                </a:solidFill>
                <a:effectLst/>
                <a:latin typeface="Gotham Book" pitchFamily="2" charset="0"/>
              </a:defRPr>
            </a:lvl3pPr>
            <a:lvl4pPr>
              <a:defRPr b="0" cap="none" spc="0">
                <a:ln w="22225">
                  <a:noFill/>
                  <a:prstDash val="solid"/>
                </a:ln>
                <a:solidFill>
                  <a:schemeClr val="bg1"/>
                </a:solidFill>
                <a:effectLst/>
                <a:latin typeface="Gotham Book" pitchFamily="2" charset="0"/>
              </a:defRPr>
            </a:lvl4pPr>
            <a:lvl5pPr>
              <a:defRPr b="0" cap="none" spc="0">
                <a:ln w="22225">
                  <a:noFill/>
                  <a:prstDash val="solid"/>
                </a:ln>
                <a:solidFill>
                  <a:schemeClr val="bg1"/>
                </a:solidFill>
                <a:effectLst/>
                <a:latin typeface="Gotham Book" pitchFamily="2" charset="0"/>
              </a:defRPr>
            </a:lvl5pPr>
          </a:lstStyle>
          <a:p>
            <a:pPr lvl="0"/>
            <a:r>
              <a:rPr lang="en-US" dirty="0"/>
              <a:t>EYEBROW</a:t>
            </a:r>
          </a:p>
        </p:txBody>
      </p:sp>
    </p:spTree>
    <p:extLst>
      <p:ext uri="{BB962C8B-B14F-4D97-AF65-F5344CB8AC3E}">
        <p14:creationId xmlns:p14="http://schemas.microsoft.com/office/powerpoint/2010/main" val="16641406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EB3F9CA-4473-8C62-52FC-3F0C2023E72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CCACFD6-334A-28B2-B3EC-4451AFE790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3402"/>
            <a:ext cx="10515600" cy="1325563"/>
          </a:xfrm>
        </p:spPr>
        <p:txBody>
          <a:bodyPr/>
          <a:lstStyle>
            <a:lvl1pPr>
              <a:defRPr sz="3600">
                <a:solidFill>
                  <a:srgbClr val="4FA48E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63A711-E468-318B-3684-E145162B6C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/>
          <a:lstStyle>
            <a:lvl1pPr>
              <a:defRPr sz="2000">
                <a:solidFill>
                  <a:srgbClr val="181818"/>
                </a:solidFill>
              </a:defRPr>
            </a:lvl1pPr>
            <a:lvl2pPr>
              <a:defRPr sz="1800">
                <a:solidFill>
                  <a:srgbClr val="181818"/>
                </a:solidFill>
              </a:defRPr>
            </a:lvl2pPr>
            <a:lvl3pPr>
              <a:defRPr sz="1600">
                <a:solidFill>
                  <a:srgbClr val="181818"/>
                </a:solidFill>
              </a:defRPr>
            </a:lvl3pPr>
            <a:lvl4pPr>
              <a:defRPr sz="1400">
                <a:solidFill>
                  <a:srgbClr val="181818"/>
                </a:solidFill>
              </a:defRPr>
            </a:lvl4pPr>
            <a:lvl5pPr>
              <a:defRPr sz="1400">
                <a:solidFill>
                  <a:srgbClr val="181818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5" name="Picture 4" descr="A picture containing logo&#10;&#10;AI-generated content may be incorrect.">
            <a:extLst>
              <a:ext uri="{FF2B5EF4-FFF2-40B4-BE49-F238E27FC236}">
                <a16:creationId xmlns:a16="http://schemas.microsoft.com/office/drawing/2014/main" id="{175F8A4F-4D72-B526-25E0-67C60E21F65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6331114"/>
            <a:ext cx="1137215" cy="26383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B7BF9AF-7FCF-8218-6D0B-0169033DE72F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5674487" y="63500"/>
            <a:ext cx="868363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000" dirty="0">
                <a:solidFill>
                  <a:srgbClr val="737373">
                    <a:alpha val="50000"/>
                  </a:srgbClr>
                </a:solidFill>
                <a:latin typeface="Aptos" panose="020B0004020202020204" pitchFamily="34" charset="0"/>
              </a:rPr>
              <a:t>Serco Business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8A24B96-6285-7A92-755A-30F3CD7272B4}"/>
              </a:ext>
            </a:extLst>
          </p:cNvPr>
          <p:cNvSpPr txBox="1"/>
          <p:nvPr userDrawn="1"/>
        </p:nvSpPr>
        <p:spPr>
          <a:xfrm>
            <a:off x="6791093" y="6341864"/>
            <a:ext cx="469623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rgbClr val="80C8BA"/>
                </a:solidFill>
              </a:rPr>
              <a:t>Forging Your Future      </a:t>
            </a:r>
            <a:r>
              <a:rPr lang="en-US" sz="1200" dirty="0">
                <a:solidFill>
                  <a:schemeClr val="tx1"/>
                </a:solidFill>
              </a:rPr>
              <a:t>U.S. Navy Submarine Industrial Base Program</a:t>
            </a:r>
          </a:p>
        </p:txBody>
      </p:sp>
    </p:spTree>
    <p:extLst>
      <p:ext uri="{BB962C8B-B14F-4D97-AF65-F5344CB8AC3E}">
        <p14:creationId xmlns:p14="http://schemas.microsoft.com/office/powerpoint/2010/main" val="12856567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A13EDC-364E-2A9E-5304-0E5344F2D3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CDEE19-E656-6F1A-C44D-37B39945EA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6B2986-36A7-1073-5C9E-5AB2BBB3B0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584ACB0-90F7-4CAF-907C-EE123051161B}" type="datetime1">
              <a:rPr lang="en-US" smtClean="0"/>
              <a:t>4/27/2026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8DC693-91EE-7DFC-7EBC-DBC8FDFF4AD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30CED6-A710-A293-4B80-C5581CBB9C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6A80A39-C689-4FD7-8A05-D8AE52F6B9C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17260E8-6011-739A-7E60-94532613C8CA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5674487" y="63500"/>
            <a:ext cx="868363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000" dirty="0">
                <a:solidFill>
                  <a:srgbClr val="737373">
                    <a:alpha val="50000"/>
                  </a:srgbClr>
                </a:solidFill>
                <a:latin typeface="Aptos" panose="020B0004020202020204" pitchFamily="34" charset="0"/>
              </a:rPr>
              <a:t>Serco Business</a:t>
            </a:r>
          </a:p>
        </p:txBody>
      </p:sp>
    </p:spTree>
    <p:extLst>
      <p:ext uri="{BB962C8B-B14F-4D97-AF65-F5344CB8AC3E}">
        <p14:creationId xmlns:p14="http://schemas.microsoft.com/office/powerpoint/2010/main" val="17304496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74" r:id="rId3"/>
    <p:sldLayoutId id="2147483675" r:id="rId4"/>
    <p:sldLayoutId id="2147483676" r:id="rId5"/>
    <p:sldLayoutId id="2147483677" r:id="rId6"/>
    <p:sldLayoutId id="2147483650" r:id="rId7"/>
    <p:sldLayoutId id="2147483678" r:id="rId8"/>
    <p:sldLayoutId id="2147483661" r:id="rId9"/>
    <p:sldLayoutId id="2147483673" r:id="rId10"/>
    <p:sldLayoutId id="2147483671" r:id="rId11"/>
    <p:sldLayoutId id="2147483672" r:id="rId12"/>
    <p:sldLayoutId id="2147483679" r:id="rId13"/>
    <p:sldLayoutId id="2147483680" r:id="rId14"/>
    <p:sldLayoutId id="2147483667" r:id="rId15"/>
    <p:sldLayoutId id="2147483663" r:id="rId16"/>
    <p:sldLayoutId id="2147483651" r:id="rId17"/>
    <p:sldLayoutId id="2147483652" r:id="rId18"/>
    <p:sldLayoutId id="2147483670" r:id="rId19"/>
    <p:sldLayoutId id="2147483666" r:id="rId20"/>
    <p:sldLayoutId id="2147483669" r:id="rId21"/>
    <p:sldLayoutId id="2147483664" r:id="rId22"/>
    <p:sldLayoutId id="2147483653" r:id="rId23"/>
    <p:sldLayoutId id="2147483654" r:id="rId24"/>
    <p:sldLayoutId id="2147483655" r:id="rId25"/>
    <p:sldLayoutId id="2147483656" r:id="rId26"/>
    <p:sldLayoutId id="2147483657" r:id="rId27"/>
    <p:sldLayoutId id="2147483658" r:id="rId28"/>
    <p:sldLayoutId id="2147483659" r:id="rId29"/>
    <p:sldLayoutId id="2147483660" r:id="rId30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06FDA-C018-0724-C539-A57A7A0584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9"/>
            <a:ext cx="10515600" cy="1325563"/>
          </a:xfrm>
        </p:spPr>
        <p:txBody>
          <a:bodyPr>
            <a:normAutofit/>
          </a:bodyPr>
          <a:lstStyle/>
          <a:p>
            <a:r>
              <a:rPr lang="en-US" sz="6000" b="1" spc="300" dirty="0"/>
              <a:t>FORGING YOUR FUTURE</a:t>
            </a:r>
            <a:endParaRPr lang="en-US" sz="6000" b="1" spc="300" dirty="0">
              <a:latin typeface="Gomme Sans" panose="020B0604020204040204" pitchFamily="34" charset="77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B39312-E0D0-EB8F-3A41-10B7B944F205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838200" y="3915935"/>
            <a:ext cx="7356231" cy="74326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50AE9A"/>
                </a:solidFill>
              </a:rPr>
              <a:t>U.S. NAVY SUBMARINE INDUSTRIAL BASE </a:t>
            </a:r>
          </a:p>
        </p:txBody>
      </p:sp>
    </p:spTree>
    <p:extLst>
      <p:ext uri="{BB962C8B-B14F-4D97-AF65-F5344CB8AC3E}">
        <p14:creationId xmlns:p14="http://schemas.microsoft.com/office/powerpoint/2010/main" val="40316554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109DE0-56F6-E972-6417-FAE9A8750B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972529"/>
          </a:xfrm>
        </p:spPr>
        <p:txBody>
          <a:bodyPr>
            <a:normAutofit/>
          </a:bodyPr>
          <a:lstStyle/>
          <a:p>
            <a:r>
              <a:rPr lang="en-US" sz="2800" dirty="0"/>
              <a:t>Visit BuildSubmarines.com/education to access the </a:t>
            </a:r>
            <a:br>
              <a:rPr lang="en-US" sz="2800" dirty="0"/>
            </a:br>
            <a:r>
              <a:rPr lang="en-US" sz="2800" i="1" dirty="0"/>
              <a:t>Courage Runs Deep</a:t>
            </a:r>
            <a:r>
              <a:rPr lang="en-US" sz="2800" dirty="0"/>
              <a:t> video. After watching the video, answer the following questions.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1BFA408-5ABF-079D-5B1C-31FC66F529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0777" y="4079875"/>
            <a:ext cx="10310446" cy="1655762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en-US" sz="3200" dirty="0"/>
              <a:t>How did these recipients show courage? </a:t>
            </a:r>
          </a:p>
          <a:p>
            <a:pPr marL="457200" indent="-457200">
              <a:buAutoNum type="arabicPeriod"/>
            </a:pPr>
            <a:r>
              <a:rPr lang="en-US" sz="3200" dirty="0"/>
              <a:t>What do their stories teach us about submarines and their importance?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6AE5D49-B65E-4CC2-89F5-D19F6415266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99948" y="959949"/>
            <a:ext cx="7192104" cy="914400"/>
          </a:xfrm>
        </p:spPr>
        <p:txBody>
          <a:bodyPr>
            <a:noAutofit/>
          </a:bodyPr>
          <a:lstStyle/>
          <a:p>
            <a:r>
              <a:rPr lang="en-US" sz="4000" b="1" dirty="0">
                <a:solidFill>
                  <a:srgbClr val="FBFBFB"/>
                </a:solidFill>
              </a:rPr>
              <a:t>The Courage of a Submariner</a:t>
            </a:r>
          </a:p>
        </p:txBody>
      </p:sp>
    </p:spTree>
    <p:extLst>
      <p:ext uri="{BB962C8B-B14F-4D97-AF65-F5344CB8AC3E}">
        <p14:creationId xmlns:p14="http://schemas.microsoft.com/office/powerpoint/2010/main" val="27591317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BFCEE0-3C5B-1AD9-5A26-167B6C2DC9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5DD16645-DF58-7D01-8B43-A4B965AABC7E}"/>
              </a:ext>
            </a:extLst>
          </p:cNvPr>
          <p:cNvSpPr txBox="1">
            <a:spLocks/>
          </p:cNvSpPr>
          <p:nvPr/>
        </p:nvSpPr>
        <p:spPr>
          <a:xfrm>
            <a:off x="-1" y="592205"/>
            <a:ext cx="7576457" cy="8223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b="1" dirty="0">
                <a:solidFill>
                  <a:srgbClr val="80C8BA"/>
                </a:solidFill>
              </a:rPr>
              <a:t>Back to the mission…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726A6E5A-8C46-F6FD-0330-874A06C4C002}"/>
              </a:ext>
            </a:extLst>
          </p:cNvPr>
          <p:cNvSpPr txBox="1">
            <a:spLocks/>
          </p:cNvSpPr>
          <p:nvPr/>
        </p:nvSpPr>
        <p:spPr>
          <a:xfrm>
            <a:off x="-2179865" y="1414530"/>
            <a:ext cx="12191999" cy="31650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spcAft>
                <a:spcPts val="2400"/>
              </a:spcAft>
              <a:buFont typeface="Arial" panose="020B0604020202020204" pitchFamily="34" charset="0"/>
              <a:buNone/>
            </a:pPr>
            <a:r>
              <a:rPr lang="en-US" dirty="0">
                <a:solidFill>
                  <a:srgbClr val="FBFBFB"/>
                </a:solidFill>
              </a:rPr>
              <a:t>1. Maritime strength IS national security. </a:t>
            </a:r>
          </a:p>
          <a:p>
            <a:pPr marL="0" indent="0" algn="ctr">
              <a:spcBef>
                <a:spcPts val="0"/>
              </a:spcBef>
              <a:spcAft>
                <a:spcPts val="2400"/>
              </a:spcAft>
              <a:buFont typeface="Arial" panose="020B0604020202020204" pitchFamily="34" charset="0"/>
              <a:buNone/>
            </a:pPr>
            <a:r>
              <a:rPr lang="en-US" dirty="0">
                <a:solidFill>
                  <a:srgbClr val="FBFBFB"/>
                </a:solidFill>
              </a:rPr>
              <a:t>2. We MUST rebuild America’s capacity to </a:t>
            </a:r>
            <a:br>
              <a:rPr lang="en-US" dirty="0">
                <a:solidFill>
                  <a:srgbClr val="FBFBFB"/>
                </a:solidFill>
              </a:rPr>
            </a:br>
            <a:r>
              <a:rPr lang="en-US" dirty="0">
                <a:solidFill>
                  <a:srgbClr val="FBFBFB"/>
                </a:solidFill>
              </a:rPr>
              <a:t>manufacture these massive machines. </a:t>
            </a:r>
          </a:p>
          <a:p>
            <a:pPr marL="0" indent="0" algn="ctr">
              <a:spcBef>
                <a:spcPts val="0"/>
              </a:spcBef>
              <a:spcAft>
                <a:spcPts val="2400"/>
              </a:spcAft>
              <a:buFont typeface="Arial" panose="020B0604020202020204" pitchFamily="34" charset="0"/>
              <a:buNone/>
            </a:pPr>
            <a:r>
              <a:rPr lang="en-US" dirty="0">
                <a:solidFill>
                  <a:srgbClr val="FBFBFB"/>
                </a:solidFill>
              </a:rPr>
              <a:t>3. We need YOU to be apart of the submarine </a:t>
            </a:r>
            <a:br>
              <a:rPr lang="en-US" dirty="0">
                <a:solidFill>
                  <a:srgbClr val="FBFBFB"/>
                </a:solidFill>
              </a:rPr>
            </a:br>
            <a:r>
              <a:rPr lang="en-US" dirty="0">
                <a:solidFill>
                  <a:srgbClr val="FBFBFB"/>
                </a:solidFill>
              </a:rPr>
              <a:t>manufacturing workforce. </a:t>
            </a:r>
          </a:p>
          <a:p>
            <a:pPr>
              <a:spcAft>
                <a:spcPts val="2400"/>
              </a:spcAft>
            </a:pPr>
            <a:endParaRPr lang="en-US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B85923E0-2EAE-75EE-912E-71EEB256DB18}"/>
              </a:ext>
            </a:extLst>
          </p:cNvPr>
          <p:cNvSpPr txBox="1">
            <a:spLocks/>
          </p:cNvSpPr>
          <p:nvPr/>
        </p:nvSpPr>
        <p:spPr>
          <a:xfrm>
            <a:off x="454824" y="3934284"/>
            <a:ext cx="6666806" cy="97022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b="1" dirty="0">
                <a:solidFill>
                  <a:srgbClr val="50AE9A"/>
                </a:solidFill>
              </a:rPr>
              <a:t>Want to learn how?  </a:t>
            </a:r>
          </a:p>
        </p:txBody>
      </p:sp>
    </p:spTree>
    <p:extLst>
      <p:ext uri="{BB962C8B-B14F-4D97-AF65-F5344CB8AC3E}">
        <p14:creationId xmlns:p14="http://schemas.microsoft.com/office/powerpoint/2010/main" val="41847031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05755816-10D5-CA65-2453-F7F7A5F7E66B}"/>
              </a:ext>
            </a:extLst>
          </p:cNvPr>
          <p:cNvSpPr txBox="1"/>
          <p:nvPr/>
        </p:nvSpPr>
        <p:spPr>
          <a:xfrm>
            <a:off x="1362307" y="136839"/>
            <a:ext cx="94673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+mj-lt"/>
              </a:rPr>
              <a:t>How Can You Support the Mission? </a:t>
            </a:r>
            <a:br>
              <a:rPr lang="en-US" sz="2000" dirty="0">
                <a:solidFill>
                  <a:schemeClr val="bg1"/>
                </a:solidFill>
                <a:latin typeface="+mj-lt"/>
              </a:rPr>
            </a:br>
            <a:r>
              <a:rPr lang="en-US" sz="2000" dirty="0">
                <a:solidFill>
                  <a:schemeClr val="bg1"/>
                </a:solidFill>
                <a:latin typeface="+mj-lt"/>
              </a:rPr>
              <a:t>By Joining the Maritime Manufacturing Workforce </a:t>
            </a:r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967C7CFA-55FD-10EB-B479-C18848B3C9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9356" y="297646"/>
            <a:ext cx="7813288" cy="928989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  <a:spcAft>
                <a:spcPts val="100"/>
              </a:spcAft>
            </a:pPr>
            <a:r>
              <a:rPr lang="en-US" sz="2000" dirty="0">
                <a:latin typeface="Gotham-MediumItalic" pitchFamily="2" charset="0"/>
              </a:rPr>
              <a:t>How Can You Support the Mission? </a:t>
            </a:r>
            <a:br>
              <a:rPr lang="en-US" sz="2000" dirty="0">
                <a:latin typeface="Gotham-MediumItalic" pitchFamily="2" charset="0"/>
              </a:rPr>
            </a:br>
            <a:r>
              <a:rPr lang="en-US" sz="2000" dirty="0">
                <a:latin typeface="Gotham-MediumItalic" pitchFamily="2" charset="0"/>
              </a:rPr>
              <a:t>By Joining the Maritime Manufacturing Workforce</a:t>
            </a:r>
            <a:br>
              <a:rPr lang="en-US" sz="2000" dirty="0">
                <a:latin typeface="Gotham-MediumItalic" pitchFamily="2" charset="0"/>
              </a:rPr>
            </a:br>
            <a:r>
              <a:rPr lang="en-US" sz="1400" dirty="0">
                <a:latin typeface="Gotham-MediumItalic" pitchFamily="2" charset="0"/>
              </a:rPr>
              <a:t>Pathways to high-paid, stable careers in the Submarine Industrial Base (SIB)!</a:t>
            </a:r>
            <a:endParaRPr lang="en-US" sz="2000" dirty="0">
              <a:latin typeface="Gotham-MediumItalic" pitchFamily="2" charset="0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68DAB994-7B4F-D8A4-8FF2-99F26CB542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4805" y="1005532"/>
            <a:ext cx="8902390" cy="5777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79855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F010F65-198C-DF7A-AB86-54D4160F4956}"/>
              </a:ext>
            </a:extLst>
          </p:cNvPr>
          <p:cNvSpPr txBox="1">
            <a:spLocks/>
          </p:cNvSpPr>
          <p:nvPr/>
        </p:nvSpPr>
        <p:spPr>
          <a:xfrm>
            <a:off x="455438" y="431520"/>
            <a:ext cx="12192000" cy="8223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dirty="0">
                <a:solidFill>
                  <a:srgbClr val="80C8BA"/>
                </a:solidFill>
              </a:rPr>
              <a:t>Let’s explore career options within the SIB!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313602E8-20CC-7576-A6F9-C503276B046C}"/>
              </a:ext>
            </a:extLst>
          </p:cNvPr>
          <p:cNvSpPr txBox="1">
            <a:spLocks/>
          </p:cNvSpPr>
          <p:nvPr/>
        </p:nvSpPr>
        <p:spPr>
          <a:xfrm>
            <a:off x="591045" y="2453822"/>
            <a:ext cx="4890655" cy="1706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Complete the provided </a:t>
            </a:r>
            <a:br>
              <a:rPr lang="en-US" dirty="0"/>
            </a:br>
            <a:r>
              <a:rPr lang="en-US" dirty="0"/>
              <a:t>worksheet by exploring </a:t>
            </a:r>
            <a:br>
              <a:rPr lang="en-US" dirty="0"/>
            </a:br>
            <a:r>
              <a:rPr lang="en-US" b="1" dirty="0"/>
              <a:t>BuildSubmarines.com</a:t>
            </a:r>
          </a:p>
        </p:txBody>
      </p:sp>
      <p:pic>
        <p:nvPicPr>
          <p:cNvPr id="10" name="Picture 9" descr="Table&#10;&#10;Description automatically generated">
            <a:extLst>
              <a:ext uri="{FF2B5EF4-FFF2-40B4-BE49-F238E27FC236}">
                <a16:creationId xmlns:a16="http://schemas.microsoft.com/office/drawing/2014/main" id="{A86179ED-9C3D-FE8C-1A6A-AC078795C5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5264" y="1585405"/>
            <a:ext cx="3359123" cy="4347099"/>
          </a:xfrm>
          <a:prstGeom prst="rect">
            <a:avLst/>
          </a:prstGeom>
          <a:ln>
            <a:solidFill>
              <a:srgbClr val="80C8BA"/>
            </a:solidFill>
          </a:ln>
        </p:spPr>
      </p:pic>
      <p:pic>
        <p:nvPicPr>
          <p:cNvPr id="11" name="Picture 10" descr="Table&#10;&#10;Description automatically generated">
            <a:extLst>
              <a:ext uri="{FF2B5EF4-FFF2-40B4-BE49-F238E27FC236}">
                <a16:creationId xmlns:a16="http://schemas.microsoft.com/office/drawing/2014/main" id="{3F3F6688-D065-7C26-7F69-18C118D035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7507" y="1589816"/>
            <a:ext cx="3359124" cy="4347100"/>
          </a:xfrm>
          <a:prstGeom prst="rect">
            <a:avLst/>
          </a:prstGeom>
          <a:ln>
            <a:solidFill>
              <a:srgbClr val="80C8BA"/>
            </a:solidFill>
          </a:ln>
        </p:spPr>
      </p:pic>
    </p:spTree>
    <p:extLst>
      <p:ext uri="{BB962C8B-B14F-4D97-AF65-F5344CB8AC3E}">
        <p14:creationId xmlns:p14="http://schemas.microsoft.com/office/powerpoint/2010/main" val="31528119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6CD6A-129B-1242-E01E-50DB34BF6C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3C6E252D-8DFC-BF1A-3FBF-0E8AAB9B7BBD}"/>
              </a:ext>
            </a:extLst>
          </p:cNvPr>
          <p:cNvSpPr txBox="1">
            <a:spLocks/>
          </p:cNvSpPr>
          <p:nvPr/>
        </p:nvSpPr>
        <p:spPr>
          <a:xfrm>
            <a:off x="2405202" y="1609839"/>
            <a:ext cx="7381595" cy="25177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br>
              <a:rPr lang="en-US" sz="2000" dirty="0">
                <a:solidFill>
                  <a:schemeClr val="bg1"/>
                </a:solidFill>
              </a:rPr>
            </a:br>
            <a:r>
              <a:rPr lang="en-US" sz="3600" b="1" dirty="0">
                <a:solidFill>
                  <a:schemeClr val="bg1"/>
                </a:solidFill>
              </a:rPr>
              <a:t>Visit </a:t>
            </a:r>
            <a:r>
              <a:rPr lang="en-US" sz="3600" b="1" dirty="0" err="1">
                <a:solidFill>
                  <a:schemeClr val="bg1"/>
                </a:solidFill>
              </a:rPr>
              <a:t>BuildSubmarines.com</a:t>
            </a:r>
            <a:r>
              <a:rPr lang="en-US" sz="3600" b="1" dirty="0">
                <a:solidFill>
                  <a:schemeClr val="bg1"/>
                </a:solidFill>
              </a:rPr>
              <a:t>/education</a:t>
            </a:r>
            <a:br>
              <a:rPr lang="en-US" sz="3600" dirty="0">
                <a:solidFill>
                  <a:schemeClr val="bg1"/>
                </a:solidFill>
              </a:rPr>
            </a:br>
            <a:r>
              <a:rPr lang="en-US" sz="3600" dirty="0">
                <a:solidFill>
                  <a:schemeClr val="bg1"/>
                </a:solidFill>
              </a:rPr>
              <a:t>for more information and classroom resources.</a:t>
            </a:r>
          </a:p>
        </p:txBody>
      </p:sp>
    </p:spTree>
    <p:extLst>
      <p:ext uri="{BB962C8B-B14F-4D97-AF65-F5344CB8AC3E}">
        <p14:creationId xmlns:p14="http://schemas.microsoft.com/office/powerpoint/2010/main" val="30459289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2D003E-C001-57C7-E31B-4D67059812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007B74-C0BD-D603-14BC-C4994314D6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spc="300" dirty="0"/>
              <a:t>THE </a:t>
            </a:r>
            <a:r>
              <a:rPr lang="en-US" b="1" spc="300" dirty="0">
                <a:latin typeface="Gomme Sans SemiBold" panose="020B0604020204040204" pitchFamily="34" charset="77"/>
              </a:rPr>
              <a:t>MISSION</a:t>
            </a:r>
          </a:p>
        </p:txBody>
      </p:sp>
    </p:spTree>
    <p:extLst>
      <p:ext uri="{BB962C8B-B14F-4D97-AF65-F5344CB8AC3E}">
        <p14:creationId xmlns:p14="http://schemas.microsoft.com/office/powerpoint/2010/main" val="18487274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7E561D-A29F-6AB3-DBA5-31E6E488C8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7CE2A947-632E-F474-FFD0-6FBC120E5DC4}"/>
              </a:ext>
            </a:extLst>
          </p:cNvPr>
          <p:cNvSpPr txBox="1">
            <a:spLocks/>
          </p:cNvSpPr>
          <p:nvPr/>
        </p:nvSpPr>
        <p:spPr>
          <a:xfrm>
            <a:off x="5035061" y="4689231"/>
            <a:ext cx="3921369" cy="14877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D5156D4-02C5-3727-916E-534C59110011}"/>
              </a:ext>
            </a:extLst>
          </p:cNvPr>
          <p:cNvSpPr txBox="1">
            <a:spLocks/>
          </p:cNvSpPr>
          <p:nvPr/>
        </p:nvSpPr>
        <p:spPr>
          <a:xfrm>
            <a:off x="9220199" y="4689231"/>
            <a:ext cx="3921369" cy="14877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FF689602-CBC6-3978-2789-45C376B55471}"/>
              </a:ext>
            </a:extLst>
          </p:cNvPr>
          <p:cNvGrpSpPr/>
          <p:nvPr/>
        </p:nvGrpSpPr>
        <p:grpSpPr>
          <a:xfrm>
            <a:off x="838200" y="4780470"/>
            <a:ext cx="10829193" cy="1143003"/>
            <a:chOff x="313592" y="3565525"/>
            <a:chExt cx="10829193" cy="2743835"/>
          </a:xfrm>
        </p:grpSpPr>
        <p:sp>
          <p:nvSpPr>
            <p:cNvPr id="8" name="Content Placeholder 2">
              <a:extLst>
                <a:ext uri="{FF2B5EF4-FFF2-40B4-BE49-F238E27FC236}">
                  <a16:creationId xmlns:a16="http://schemas.microsoft.com/office/drawing/2014/main" id="{F90CB27D-E7FE-8A07-29DD-CC88611C72F2}"/>
                </a:ext>
              </a:extLst>
            </p:cNvPr>
            <p:cNvSpPr txBox="1">
              <a:spLocks/>
            </p:cNvSpPr>
            <p:nvPr/>
          </p:nvSpPr>
          <p:spPr>
            <a:xfrm>
              <a:off x="313592" y="3565525"/>
              <a:ext cx="3745523" cy="2743199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2700" indent="0"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None/>
              </a:pPr>
              <a:r>
                <a:rPr lang="en-US" sz="1800" b="1" dirty="0">
                  <a:solidFill>
                    <a:srgbClr val="80C8BA"/>
                  </a:solidFill>
                </a:rPr>
                <a:t>Nuclear Deterrence of Aggression</a:t>
              </a:r>
            </a:p>
            <a:p>
              <a:pPr marL="12700" lvl="1" indent="0">
                <a:spcBef>
                  <a:spcPts val="0"/>
                </a:spcBef>
                <a:buFont typeface="Arial" panose="020B0604020202020204" pitchFamily="34" charset="0"/>
                <a:buNone/>
              </a:pPr>
              <a:r>
                <a:rPr lang="en-US" sz="1600" dirty="0">
                  <a:solidFill>
                    <a:schemeClr val="bg1"/>
                  </a:solidFill>
                </a:rPr>
                <a:t>Enable our crucial second-strike </a:t>
              </a:r>
              <a:br>
                <a:rPr lang="en-US" sz="1600" dirty="0">
                  <a:solidFill>
                    <a:schemeClr val="bg1"/>
                  </a:solidFill>
                </a:rPr>
              </a:br>
              <a:r>
                <a:rPr lang="en-US" sz="1600" dirty="0">
                  <a:solidFill>
                    <a:schemeClr val="bg1"/>
                  </a:solidFill>
                </a:rPr>
                <a:t>deterrent to prevent aggression</a:t>
              </a:r>
            </a:p>
          </p:txBody>
        </p:sp>
        <p:sp>
          <p:nvSpPr>
            <p:cNvPr id="11" name="Content Placeholder 2">
              <a:extLst>
                <a:ext uri="{FF2B5EF4-FFF2-40B4-BE49-F238E27FC236}">
                  <a16:creationId xmlns:a16="http://schemas.microsoft.com/office/drawing/2014/main" id="{422601D5-6693-CE7C-61F4-DF9F6C8C77E6}"/>
                </a:ext>
              </a:extLst>
            </p:cNvPr>
            <p:cNvSpPr txBox="1">
              <a:spLocks/>
            </p:cNvSpPr>
            <p:nvPr/>
          </p:nvSpPr>
          <p:spPr>
            <a:xfrm>
              <a:off x="4343767" y="3566161"/>
              <a:ext cx="3587995" cy="2743199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270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80C8BA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Need to Ensure Global Security</a:t>
              </a:r>
            </a:p>
            <a:p>
              <a:pPr marL="12700" marR="0" lvl="1" indent="0" algn="l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Guarantee freedom of the seas, deter </a:t>
              </a:r>
              <a:b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</a:b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regional conflict, and yield innovation</a:t>
              </a:r>
            </a:p>
          </p:txBody>
        </p:sp>
        <p:sp>
          <p:nvSpPr>
            <p:cNvPr id="12" name="Content Placeholder 2">
              <a:extLst>
                <a:ext uri="{FF2B5EF4-FFF2-40B4-BE49-F238E27FC236}">
                  <a16:creationId xmlns:a16="http://schemas.microsoft.com/office/drawing/2014/main" id="{FED7006A-9B6A-1EDA-F0D1-555F36036C5B}"/>
                </a:ext>
              </a:extLst>
            </p:cNvPr>
            <p:cNvSpPr txBox="1">
              <a:spLocks/>
            </p:cNvSpPr>
            <p:nvPr/>
          </p:nvSpPr>
          <p:spPr>
            <a:xfrm>
              <a:off x="8216413" y="3566160"/>
              <a:ext cx="2926372" cy="2743200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270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80C8BA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Supply, Meet Demand</a:t>
              </a:r>
            </a:p>
            <a:p>
              <a:pPr marL="12700" marR="0" lvl="1" indent="0" algn="l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Production must double for at least the next ten years</a:t>
              </a:r>
            </a:p>
          </p:txBody>
        </p:sp>
      </p:grpSp>
      <p:sp>
        <p:nvSpPr>
          <p:cNvPr id="13" name="Title 1">
            <a:extLst>
              <a:ext uri="{FF2B5EF4-FFF2-40B4-BE49-F238E27FC236}">
                <a16:creationId xmlns:a16="http://schemas.microsoft.com/office/drawing/2014/main" id="{BAC6E773-670F-FB77-DDD0-B5FF6AEF7426}"/>
              </a:ext>
            </a:extLst>
          </p:cNvPr>
          <p:cNvSpPr txBox="1">
            <a:spLocks/>
          </p:cNvSpPr>
          <p:nvPr/>
        </p:nvSpPr>
        <p:spPr>
          <a:xfrm>
            <a:off x="838200" y="2819981"/>
            <a:ext cx="10515600" cy="60901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/>
              <a:t>“The Navy’s role in defending our nation and promoting peace </a:t>
            </a:r>
            <a:r>
              <a:rPr lang="en-US" sz="2800">
                <a:latin typeface="Gomme Sans SemiBold" panose="020B0604020204040204" pitchFamily="34" charset="77"/>
              </a:rPr>
              <a:t>has never been more expansive or mattered more.</a:t>
            </a:r>
            <a:r>
              <a:rPr lang="en-US" sz="2800"/>
              <a:t>”</a:t>
            </a:r>
            <a:br>
              <a:rPr lang="en-US" sz="2800"/>
            </a:br>
            <a:r>
              <a:rPr lang="en-US" sz="1800" i="1">
                <a:solidFill>
                  <a:srgbClr val="80C8BA"/>
                </a:solidFill>
              </a:rPr>
              <a:t>— Lt. Kyle Hanton, spokesperson for the U.S. Secretary of the Navy</a:t>
            </a:r>
            <a:br>
              <a:rPr lang="en-US" sz="2800" i="1">
                <a:solidFill>
                  <a:srgbClr val="80C8BA"/>
                </a:solidFill>
              </a:rPr>
            </a:br>
            <a:endParaRPr lang="en-US" sz="2800" dirty="0"/>
          </a:p>
        </p:txBody>
      </p:sp>
      <p:sp>
        <p:nvSpPr>
          <p:cNvPr id="14" name="Text Placeholder 17">
            <a:extLst>
              <a:ext uri="{FF2B5EF4-FFF2-40B4-BE49-F238E27FC236}">
                <a16:creationId xmlns:a16="http://schemas.microsoft.com/office/drawing/2014/main" id="{499E129A-D925-1D50-6774-A2C6A057F4D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776182"/>
            <a:ext cx="10626969" cy="316690"/>
          </a:xfrm>
        </p:spPr>
        <p:txBody>
          <a:bodyPr>
            <a:noAutofit/>
          </a:bodyPr>
          <a:lstStyle/>
          <a:p>
            <a:pPr marL="0" lvl="0" indent="0" algn="l">
              <a:spcBef>
                <a:spcPct val="0"/>
              </a:spcBef>
              <a:defRPr/>
            </a:pPr>
            <a:r>
              <a:rPr lang="en-US" sz="3600" dirty="0">
                <a:solidFill>
                  <a:srgbClr val="80C8BA"/>
                </a:solidFill>
                <a:latin typeface="+mj-lt"/>
              </a:rPr>
              <a:t>Demand for Ships</a:t>
            </a:r>
          </a:p>
        </p:txBody>
      </p:sp>
    </p:spTree>
    <p:extLst>
      <p:ext uri="{BB962C8B-B14F-4D97-AF65-F5344CB8AC3E}">
        <p14:creationId xmlns:p14="http://schemas.microsoft.com/office/powerpoint/2010/main" val="15769848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A48E84-2A17-86BB-95C0-E6D4D3CA4B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3B3D87DC-4A2E-EB8D-2E79-160C94B74750}"/>
              </a:ext>
            </a:extLst>
          </p:cNvPr>
          <p:cNvGrpSpPr/>
          <p:nvPr/>
        </p:nvGrpSpPr>
        <p:grpSpPr>
          <a:xfrm>
            <a:off x="681404" y="2212567"/>
            <a:ext cx="10829193" cy="3992450"/>
            <a:chOff x="693760" y="2357878"/>
            <a:chExt cx="10829193" cy="3992450"/>
          </a:xfrm>
        </p:grpSpPr>
        <p:sp>
          <p:nvSpPr>
            <p:cNvPr id="7" name="Content Placeholder 2">
              <a:extLst>
                <a:ext uri="{FF2B5EF4-FFF2-40B4-BE49-F238E27FC236}">
                  <a16:creationId xmlns:a16="http://schemas.microsoft.com/office/drawing/2014/main" id="{4386A0C9-1765-4F75-1305-1B61DD588477}"/>
                </a:ext>
              </a:extLst>
            </p:cNvPr>
            <p:cNvSpPr txBox="1">
              <a:spLocks/>
            </p:cNvSpPr>
            <p:nvPr/>
          </p:nvSpPr>
          <p:spPr>
            <a:xfrm>
              <a:off x="693760" y="2357878"/>
              <a:ext cx="3431012" cy="3991525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2700" indent="0" algn="ctr">
                <a:spcBef>
                  <a:spcPts val="0"/>
                </a:spcBef>
                <a:spcAft>
                  <a:spcPts val="600"/>
                </a:spcAft>
                <a:buNone/>
              </a:pPr>
              <a:r>
                <a:rPr lang="en-US" sz="1800" b="1" dirty="0">
                  <a:solidFill>
                    <a:srgbClr val="80C8BA"/>
                  </a:solidFill>
                </a:rPr>
                <a:t>Focus on the Vital Role </a:t>
              </a:r>
              <a:br>
                <a:rPr lang="en-US" sz="1800" b="1" dirty="0">
                  <a:solidFill>
                    <a:srgbClr val="80C8BA"/>
                  </a:solidFill>
                </a:rPr>
              </a:br>
              <a:r>
                <a:rPr lang="en-US" sz="1800" b="1" dirty="0">
                  <a:solidFill>
                    <a:srgbClr val="80C8BA"/>
                  </a:solidFill>
                </a:rPr>
                <a:t>of Maritime Security</a:t>
              </a:r>
            </a:p>
            <a:p>
              <a:pPr marL="7938" lvl="1" indent="0" algn="ctr">
                <a:spcBef>
                  <a:spcPts val="0"/>
                </a:spcBef>
                <a:spcAft>
                  <a:spcPts val="1200"/>
                </a:spcAft>
                <a:buNone/>
              </a:pPr>
              <a:r>
                <a:rPr lang="en-US" sz="1600" dirty="0">
                  <a:solidFill>
                    <a:schemeClr val="bg1"/>
                  </a:solidFill>
                </a:rPr>
                <a:t>70% of the U.S. nuclear</a:t>
              </a:r>
              <a:br>
                <a:rPr lang="en-US" sz="1600" dirty="0">
                  <a:solidFill>
                    <a:schemeClr val="bg1"/>
                  </a:solidFill>
                </a:rPr>
              </a:br>
              <a:r>
                <a:rPr lang="en-US" sz="1600" dirty="0">
                  <a:solidFill>
                    <a:schemeClr val="bg1"/>
                  </a:solidFill>
                </a:rPr>
                <a:t> arsenal is underwater </a:t>
              </a:r>
              <a:br>
                <a:rPr lang="en-US" sz="1600" dirty="0">
                  <a:solidFill>
                    <a:schemeClr val="bg1"/>
                  </a:solidFill>
                </a:rPr>
              </a:br>
              <a:r>
                <a:rPr lang="en-US" sz="1600" dirty="0">
                  <a:solidFill>
                    <a:schemeClr val="bg1"/>
                  </a:solidFill>
                </a:rPr>
                <a:t>in submarines</a:t>
              </a:r>
            </a:p>
            <a:p>
              <a:pPr marL="7938" lvl="1" indent="0" algn="ctr">
                <a:spcBef>
                  <a:spcPts val="0"/>
                </a:spcBef>
                <a:spcAft>
                  <a:spcPts val="1200"/>
                </a:spcAft>
                <a:buNone/>
              </a:pPr>
              <a:r>
                <a:rPr lang="en-US" sz="1600" dirty="0">
                  <a:solidFill>
                    <a:schemeClr val="bg1"/>
                  </a:solidFill>
                </a:rPr>
                <a:t>The next generation of frigates </a:t>
              </a:r>
              <a:br>
                <a:rPr lang="en-US" sz="1600" dirty="0">
                  <a:solidFill>
                    <a:schemeClr val="bg1"/>
                  </a:solidFill>
                </a:rPr>
              </a:br>
              <a:r>
                <a:rPr lang="en-US" sz="1600" dirty="0">
                  <a:solidFill>
                    <a:schemeClr val="bg1"/>
                  </a:solidFill>
                </a:rPr>
                <a:t>will be able to conduct air, </a:t>
              </a:r>
              <a:br>
                <a:rPr lang="en-US" sz="1600" dirty="0">
                  <a:solidFill>
                    <a:schemeClr val="bg1"/>
                  </a:solidFill>
                </a:rPr>
              </a:br>
              <a:r>
                <a:rPr lang="en-US" sz="1600" dirty="0">
                  <a:solidFill>
                    <a:schemeClr val="bg1"/>
                  </a:solidFill>
                </a:rPr>
                <a:t>anti-submarine, surface, and electromagnetic warfare</a:t>
              </a:r>
            </a:p>
            <a:p>
              <a:pPr marL="7938" lvl="1" indent="0" algn="ctr">
                <a:spcBef>
                  <a:spcPts val="0"/>
                </a:spcBef>
                <a:spcAft>
                  <a:spcPts val="1200"/>
                </a:spcAft>
                <a:buNone/>
              </a:pPr>
              <a:r>
                <a:rPr lang="en-US" sz="1600" dirty="0">
                  <a:solidFill>
                    <a:schemeClr val="bg1"/>
                  </a:solidFill>
                </a:rPr>
                <a:t>DDG(X) Destroyers will have longer-range strike capabilities </a:t>
              </a:r>
              <a:br>
                <a:rPr lang="en-US" sz="1600" dirty="0">
                  <a:solidFill>
                    <a:schemeClr val="bg1"/>
                  </a:solidFill>
                </a:rPr>
              </a:br>
              <a:r>
                <a:rPr lang="en-US" sz="1600" dirty="0">
                  <a:solidFill>
                    <a:schemeClr val="bg1"/>
                  </a:solidFill>
                </a:rPr>
                <a:t>and directed-energy weapons.</a:t>
              </a:r>
            </a:p>
          </p:txBody>
        </p:sp>
        <p:sp>
          <p:nvSpPr>
            <p:cNvPr id="9" name="Content Placeholder 2">
              <a:extLst>
                <a:ext uri="{FF2B5EF4-FFF2-40B4-BE49-F238E27FC236}">
                  <a16:creationId xmlns:a16="http://schemas.microsoft.com/office/drawing/2014/main" id="{73329303-DAC2-1CF7-DB90-98CDE3F61515}"/>
                </a:ext>
              </a:extLst>
            </p:cNvPr>
            <p:cNvSpPr txBox="1">
              <a:spLocks/>
            </p:cNvSpPr>
            <p:nvPr/>
          </p:nvSpPr>
          <p:spPr>
            <a:xfrm>
              <a:off x="4193840" y="2358803"/>
              <a:ext cx="3829033" cy="3991525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2700" indent="0" algn="ctr">
                <a:spcBef>
                  <a:spcPts val="0"/>
                </a:spcBef>
                <a:spcAft>
                  <a:spcPts val="600"/>
                </a:spcAft>
                <a:buNone/>
              </a:pPr>
              <a:r>
                <a:rPr lang="en-US" sz="1800" b="1" dirty="0">
                  <a:solidFill>
                    <a:srgbClr val="80C8BA"/>
                  </a:solidFill>
                </a:rPr>
                <a:t>Helping Manufacturers </a:t>
              </a:r>
              <a:br>
                <a:rPr lang="en-US" sz="1800" b="1" dirty="0">
                  <a:solidFill>
                    <a:srgbClr val="80C8BA"/>
                  </a:solidFill>
                </a:rPr>
              </a:br>
              <a:r>
                <a:rPr lang="en-US" sz="1800" b="1" dirty="0">
                  <a:solidFill>
                    <a:srgbClr val="80C8BA"/>
                  </a:solidFill>
                </a:rPr>
                <a:t>Across America</a:t>
              </a:r>
            </a:p>
            <a:p>
              <a:pPr marL="7938" lvl="1" indent="0" algn="ctr">
                <a:spcBef>
                  <a:spcPts val="0"/>
                </a:spcBef>
                <a:spcAft>
                  <a:spcPts val="1200"/>
                </a:spcAft>
                <a:buNone/>
                <a:defRPr/>
              </a:pPr>
              <a:r>
                <a:rPr lang="en-US" sz="1600" dirty="0">
                  <a:solidFill>
                    <a:prstClr val="white"/>
                  </a:solidFill>
                </a:rPr>
                <a:t>Workforce development, </a:t>
              </a:r>
              <a:br>
                <a:rPr lang="en-US" sz="1600" dirty="0">
                  <a:solidFill>
                    <a:prstClr val="white"/>
                  </a:solidFill>
                </a:rPr>
              </a:br>
              <a:r>
                <a:rPr lang="en-US" sz="1600" dirty="0">
                  <a:solidFill>
                    <a:prstClr val="white"/>
                  </a:solidFill>
                </a:rPr>
                <a:t>supply chain resilience, and advanced technologies</a:t>
              </a:r>
            </a:p>
            <a:p>
              <a:pPr marL="7938" lvl="1" indent="0" algn="ctr">
                <a:spcBef>
                  <a:spcPts val="0"/>
                </a:spcBef>
                <a:spcAft>
                  <a:spcPts val="1200"/>
                </a:spcAft>
                <a:buNone/>
                <a:defRPr/>
              </a:pPr>
              <a:r>
                <a:rPr lang="en-US" sz="1600" dirty="0">
                  <a:solidFill>
                    <a:prstClr val="white"/>
                  </a:solidFill>
                </a:rPr>
                <a:t>Need to build the next </a:t>
              </a:r>
              <a:br>
                <a:rPr lang="en-US" sz="1600" dirty="0">
                  <a:solidFill>
                    <a:prstClr val="white"/>
                  </a:solidFill>
                </a:rPr>
              </a:br>
              <a:r>
                <a:rPr lang="en-US" sz="1600" dirty="0">
                  <a:solidFill>
                    <a:prstClr val="white"/>
                  </a:solidFill>
                </a:rPr>
                <a:t>generation of naval vessels</a:t>
              </a:r>
            </a:p>
            <a:p>
              <a:pPr marL="7938" lvl="1" indent="0" algn="ctr">
                <a:spcBef>
                  <a:spcPts val="0"/>
                </a:spcBef>
                <a:spcAft>
                  <a:spcPts val="1200"/>
                </a:spcAft>
                <a:buNone/>
                <a:defRPr/>
              </a:pPr>
              <a:r>
                <a:rPr lang="en-US" sz="1600" dirty="0">
                  <a:solidFill>
                    <a:prstClr val="white"/>
                  </a:solidFill>
                </a:rPr>
                <a:t>New class of ships pose project management challenges</a:t>
              </a:r>
            </a:p>
          </p:txBody>
        </p:sp>
        <p:sp>
          <p:nvSpPr>
            <p:cNvPr id="13" name="Content Placeholder 2">
              <a:extLst>
                <a:ext uri="{FF2B5EF4-FFF2-40B4-BE49-F238E27FC236}">
                  <a16:creationId xmlns:a16="http://schemas.microsoft.com/office/drawing/2014/main" id="{A23E6D53-7095-2739-7985-88DA5104731D}"/>
                </a:ext>
              </a:extLst>
            </p:cNvPr>
            <p:cNvSpPr txBox="1">
              <a:spLocks/>
            </p:cNvSpPr>
            <p:nvPr/>
          </p:nvSpPr>
          <p:spPr>
            <a:xfrm>
              <a:off x="8091941" y="2358802"/>
              <a:ext cx="3431012" cy="3991526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2700" indent="0" algn="ctr">
                <a:spcBef>
                  <a:spcPts val="0"/>
                </a:spcBef>
                <a:spcAft>
                  <a:spcPts val="600"/>
                </a:spcAft>
                <a:buNone/>
              </a:pPr>
              <a:r>
                <a:rPr lang="en-US" sz="1800" b="1" dirty="0">
                  <a:solidFill>
                    <a:srgbClr val="80C8BA"/>
                  </a:solidFill>
                </a:rPr>
                <a:t>Addressing the </a:t>
              </a:r>
              <a:br>
                <a:rPr lang="en-US" sz="1800" b="1" dirty="0">
                  <a:solidFill>
                    <a:srgbClr val="80C8BA"/>
                  </a:solidFill>
                </a:rPr>
              </a:br>
              <a:r>
                <a:rPr lang="en-US" sz="1800" b="1" dirty="0">
                  <a:solidFill>
                    <a:srgbClr val="80C8BA"/>
                  </a:solidFill>
                </a:rPr>
                <a:t>Challenges</a:t>
              </a:r>
            </a:p>
            <a:p>
              <a:pPr marL="7938" lvl="1" indent="0" algn="ctr">
                <a:spcBef>
                  <a:spcPts val="0"/>
                </a:spcBef>
                <a:spcAft>
                  <a:spcPts val="1200"/>
                </a:spcAft>
                <a:buNone/>
              </a:pPr>
              <a:r>
                <a:rPr lang="en-US" sz="1600" dirty="0">
                  <a:solidFill>
                    <a:schemeClr val="bg1"/>
                  </a:solidFill>
                </a:rPr>
                <a:t>Decline of the U.S. manufacturing base culminating in overdue </a:t>
              </a:r>
              <a:br>
                <a:rPr lang="en-US" sz="1600" dirty="0">
                  <a:solidFill>
                    <a:schemeClr val="bg1"/>
                  </a:solidFill>
                </a:rPr>
              </a:br>
              <a:r>
                <a:rPr lang="en-US" sz="1600" dirty="0">
                  <a:solidFill>
                    <a:schemeClr val="bg1"/>
                  </a:solidFill>
                </a:rPr>
                <a:t>builds and repairs</a:t>
              </a:r>
            </a:p>
            <a:p>
              <a:pPr marL="7938" lvl="1" indent="0" algn="ctr">
                <a:spcBef>
                  <a:spcPts val="0"/>
                </a:spcBef>
                <a:spcAft>
                  <a:spcPts val="1200"/>
                </a:spcAft>
                <a:buNone/>
              </a:pPr>
              <a:r>
                <a:rPr lang="en-US" sz="1600" dirty="0">
                  <a:solidFill>
                    <a:schemeClr val="bg1"/>
                  </a:solidFill>
                </a:rPr>
                <a:t>Most submarines have </a:t>
              </a:r>
              <a:br>
                <a:rPr lang="en-US" sz="1600" dirty="0">
                  <a:solidFill>
                    <a:schemeClr val="bg1"/>
                  </a:solidFill>
                </a:rPr>
              </a:br>
              <a:r>
                <a:rPr lang="en-US" sz="1600" dirty="0">
                  <a:solidFill>
                    <a:schemeClr val="bg1"/>
                  </a:solidFill>
                </a:rPr>
                <a:t>exceeded their 35-year </a:t>
              </a:r>
              <a:br>
                <a:rPr lang="en-US" sz="1600" dirty="0">
                  <a:solidFill>
                    <a:schemeClr val="bg1"/>
                  </a:solidFill>
                </a:rPr>
              </a:br>
              <a:r>
                <a:rPr lang="en-US" sz="1600" dirty="0">
                  <a:solidFill>
                    <a:schemeClr val="bg1"/>
                  </a:solidFill>
                </a:rPr>
                <a:t>lifespan by 7+ span</a:t>
              </a:r>
            </a:p>
            <a:p>
              <a:pPr marL="7938" lvl="1" indent="0" algn="ctr">
                <a:spcBef>
                  <a:spcPts val="0"/>
                </a:spcBef>
                <a:spcAft>
                  <a:spcPts val="1200"/>
                </a:spcAft>
                <a:buNone/>
              </a:pPr>
              <a:r>
                <a:rPr lang="en-US" sz="1600" dirty="0">
                  <a:solidFill>
                    <a:schemeClr val="bg1"/>
                  </a:solidFill>
                </a:rPr>
                <a:t>Need to increase the maritime manufacturing workforce </a:t>
              </a:r>
              <a:br>
                <a:rPr lang="en-US" sz="1600" dirty="0">
                  <a:solidFill>
                    <a:schemeClr val="bg1"/>
                  </a:solidFill>
                </a:rPr>
              </a:br>
              <a:r>
                <a:rPr lang="en-US" sz="1600" dirty="0">
                  <a:solidFill>
                    <a:schemeClr val="bg1"/>
                  </a:solidFill>
                </a:rPr>
                <a:t>by nearly 200,000 new workers </a:t>
              </a:r>
              <a:br>
                <a:rPr lang="en-US" sz="1600" dirty="0">
                  <a:solidFill>
                    <a:schemeClr val="bg1"/>
                  </a:solidFill>
                </a:rPr>
              </a:br>
              <a:r>
                <a:rPr lang="en-US" sz="1600" dirty="0">
                  <a:solidFill>
                    <a:schemeClr val="bg1"/>
                  </a:solidFill>
                </a:rPr>
                <a:t>by the year 2028</a:t>
              </a:r>
            </a:p>
            <a:p>
              <a:pPr marL="7938" lvl="1" indent="0" algn="ctr">
                <a:spcBef>
                  <a:spcPts val="0"/>
                </a:spcBef>
                <a:spcAft>
                  <a:spcPts val="1200"/>
                </a:spcAft>
                <a:buNone/>
              </a:pPr>
              <a:endParaRPr lang="en-US" sz="1600" dirty="0">
                <a:solidFill>
                  <a:schemeClr val="bg1"/>
                </a:solidFill>
              </a:endParaRPr>
            </a:p>
          </p:txBody>
        </p: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174F36B9-752B-E50B-6432-F6B2819ABB7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155273" y="2357878"/>
              <a:ext cx="8066" cy="3238440"/>
            </a:xfrm>
            <a:prstGeom prst="line">
              <a:avLst/>
            </a:prstGeom>
            <a:ln w="12700">
              <a:solidFill>
                <a:srgbClr val="80C8BA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2EFC385F-BE41-2D09-99AC-1EFCF7F23D3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053374" y="2357878"/>
              <a:ext cx="8066" cy="3238440"/>
            </a:xfrm>
            <a:prstGeom prst="line">
              <a:avLst/>
            </a:prstGeom>
            <a:ln w="12700">
              <a:solidFill>
                <a:srgbClr val="80C8BA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5BEEF683-9565-BF55-F52A-8129E439BE1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776182"/>
            <a:ext cx="10626969" cy="316690"/>
          </a:xfrm>
        </p:spPr>
        <p:txBody>
          <a:bodyPr>
            <a:noAutofit/>
          </a:bodyPr>
          <a:lstStyle/>
          <a:p>
            <a:r>
              <a:rPr lang="en-US" sz="3600" dirty="0">
                <a:solidFill>
                  <a:srgbClr val="80C8BA"/>
                </a:solidFill>
                <a:latin typeface="+mj-lt"/>
              </a:rPr>
              <a:t>Mission of the Submarine Industrial Base </a:t>
            </a:r>
            <a:endParaRPr lang="en-US" sz="36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24844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322815-3FB9-6540-9305-F5963D7525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64960615-C6BF-84F7-0CC3-38E906E2E5DC}"/>
              </a:ext>
            </a:extLst>
          </p:cNvPr>
          <p:cNvGrpSpPr/>
          <p:nvPr/>
        </p:nvGrpSpPr>
        <p:grpSpPr>
          <a:xfrm>
            <a:off x="681404" y="1856079"/>
            <a:ext cx="10829193" cy="4468122"/>
            <a:chOff x="693760" y="2358340"/>
            <a:chExt cx="10829193" cy="3991526"/>
          </a:xfrm>
        </p:grpSpPr>
        <p:sp>
          <p:nvSpPr>
            <p:cNvPr id="7" name="Content Placeholder 2">
              <a:extLst>
                <a:ext uri="{FF2B5EF4-FFF2-40B4-BE49-F238E27FC236}">
                  <a16:creationId xmlns:a16="http://schemas.microsoft.com/office/drawing/2014/main" id="{39C0C3E8-97AD-FD41-23EB-8708E9D0C922}"/>
                </a:ext>
              </a:extLst>
            </p:cNvPr>
            <p:cNvSpPr txBox="1">
              <a:spLocks/>
            </p:cNvSpPr>
            <p:nvPr/>
          </p:nvSpPr>
          <p:spPr>
            <a:xfrm>
              <a:off x="693760" y="2358341"/>
              <a:ext cx="3234490" cy="3991525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2700" indent="0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None/>
              </a:pPr>
              <a:r>
                <a:rPr lang="en-US" sz="1800" b="1" dirty="0">
                  <a:solidFill>
                    <a:srgbClr val="80C8BA"/>
                  </a:solidFill>
                </a:rPr>
                <a:t>Supplier Development</a:t>
              </a:r>
            </a:p>
            <a:p>
              <a:pPr marL="298450" indent="-285750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</a:pPr>
              <a:r>
                <a:rPr lang="en-US" sz="1400" dirty="0">
                  <a:solidFill>
                    <a:prstClr val="white"/>
                  </a:solidFill>
                </a:rPr>
                <a:t>Targeted investments to support suppliers of sequence critical material and improve critical supplier performance and resiliency</a:t>
              </a:r>
            </a:p>
            <a:p>
              <a:pPr marL="293688" lvl="1" indent="-285750">
                <a:spcBef>
                  <a:spcPts val="0"/>
                </a:spcBef>
                <a:spcAft>
                  <a:spcPts val="1200"/>
                </a:spcAft>
                <a:defRPr/>
              </a:pPr>
              <a:r>
                <a:rPr lang="en-US" sz="1400" dirty="0">
                  <a:solidFill>
                    <a:prstClr val="white"/>
                  </a:solidFill>
                </a:rPr>
                <a:t>Focused on adding capability and/or capacity to existing suppliers, develop new suppliers to reduce sole-source risks for resiliency, and improve first-time quality</a:t>
              </a:r>
            </a:p>
            <a:p>
              <a:pPr marL="293688" lvl="1" indent="-285750">
                <a:spcBef>
                  <a:spcPts val="0"/>
                </a:spcBef>
                <a:spcAft>
                  <a:spcPts val="1200"/>
                </a:spcAft>
                <a:defRPr/>
              </a:pPr>
              <a:r>
                <a:rPr lang="en-US" sz="1400" dirty="0">
                  <a:solidFill>
                    <a:prstClr val="white"/>
                  </a:solidFill>
                </a:rPr>
                <a:t>Continuous assessment of supply chain health, through risk monitoring and demand signal modeling that provides an active site-picture across Navy shipbuilding portfolios</a:t>
              </a:r>
            </a:p>
            <a:p>
              <a:pPr marL="293688" lvl="1" indent="-285750">
                <a:spcBef>
                  <a:spcPts val="0"/>
                </a:spcBef>
                <a:spcAft>
                  <a:spcPts val="1200"/>
                </a:spcAft>
                <a:defRPr/>
              </a:pPr>
              <a:endParaRPr lang="en-US" sz="1400" dirty="0">
                <a:solidFill>
                  <a:prstClr val="white"/>
                </a:solidFill>
              </a:endParaRPr>
            </a:p>
            <a:p>
              <a:pPr marL="7938" lvl="1" indent="0" algn="ctr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None/>
              </a:pPr>
              <a:endParaRPr lang="en-US" sz="1600" dirty="0">
                <a:solidFill>
                  <a:schemeClr val="bg1"/>
                </a:solidFill>
              </a:endParaRPr>
            </a:p>
          </p:txBody>
        </p:sp>
        <p:sp>
          <p:nvSpPr>
            <p:cNvPr id="9" name="Content Placeholder 2">
              <a:extLst>
                <a:ext uri="{FF2B5EF4-FFF2-40B4-BE49-F238E27FC236}">
                  <a16:creationId xmlns:a16="http://schemas.microsoft.com/office/drawing/2014/main" id="{FD8D0EA9-0641-828E-BB1D-43731890D237}"/>
                </a:ext>
              </a:extLst>
            </p:cNvPr>
            <p:cNvSpPr txBox="1">
              <a:spLocks/>
            </p:cNvSpPr>
            <p:nvPr/>
          </p:nvSpPr>
          <p:spPr>
            <a:xfrm>
              <a:off x="4222072" y="2358341"/>
              <a:ext cx="3576049" cy="3991525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2700" indent="0">
                <a:spcBef>
                  <a:spcPts val="0"/>
                </a:spcBef>
                <a:spcAft>
                  <a:spcPts val="600"/>
                </a:spcAft>
                <a:buNone/>
              </a:pPr>
              <a:r>
                <a:rPr lang="en-US" sz="1800" b="1" dirty="0">
                  <a:solidFill>
                    <a:srgbClr val="80C8BA"/>
                  </a:solidFill>
                </a:rPr>
                <a:t>Advanced Manufacturing</a:t>
              </a:r>
            </a:p>
            <a:p>
              <a:pPr marL="293688" lvl="1" indent="-285750">
                <a:spcBef>
                  <a:spcPts val="0"/>
                </a:spcBef>
                <a:spcAft>
                  <a:spcPts val="1200"/>
                </a:spcAft>
                <a:defRPr/>
              </a:pPr>
              <a:r>
                <a:rPr lang="en-US" sz="1400" dirty="0">
                  <a:solidFill>
                    <a:prstClr val="white"/>
                  </a:solidFill>
                </a:rPr>
                <a:t>Working to rapidly advance additive manufacturing (AM) and Industry 4.0 technologies to reduce delays in shipbuilding and maintenance, especially in fragile areas like castings and forgings – saving over 900 days to date</a:t>
              </a:r>
            </a:p>
            <a:p>
              <a:pPr marL="293688" lvl="1" indent="-285750">
                <a:spcBef>
                  <a:spcPts val="0"/>
                </a:spcBef>
                <a:spcAft>
                  <a:spcPts val="1200"/>
                </a:spcAft>
                <a:defRPr/>
              </a:pPr>
              <a:r>
                <a:rPr lang="en-US" sz="1400" dirty="0">
                  <a:solidFill>
                    <a:prstClr val="white"/>
                  </a:solidFill>
                </a:rPr>
                <a:t>AM Center of Excellence in Danville, VA is driving production-ready AM adoption, with 70+ active projects, support from 60+ suppliers, and successful installation of 15+ AM parts on Navy vessels</a:t>
              </a:r>
            </a:p>
            <a:p>
              <a:pPr marL="293688" lvl="1" indent="-285750">
                <a:spcBef>
                  <a:spcPts val="0"/>
                </a:spcBef>
                <a:spcAft>
                  <a:spcPts val="1200"/>
                </a:spcAft>
                <a:defRPr/>
              </a:pPr>
              <a:r>
                <a:rPr lang="en-US" sz="1400" dirty="0">
                  <a:solidFill>
                    <a:prstClr val="white"/>
                  </a:solidFill>
                </a:rPr>
                <a:t>Training the future of AM workforce through ATDM and deploying digital solutions – like automated inspection and robotics – to improve quality, speed, and readiness across the industrial base </a:t>
              </a:r>
            </a:p>
          </p:txBody>
        </p:sp>
        <p:sp>
          <p:nvSpPr>
            <p:cNvPr id="13" name="Content Placeholder 2">
              <a:extLst>
                <a:ext uri="{FF2B5EF4-FFF2-40B4-BE49-F238E27FC236}">
                  <a16:creationId xmlns:a16="http://schemas.microsoft.com/office/drawing/2014/main" id="{E9A032CD-6522-44AE-AD39-18F3E9002A47}"/>
                </a:ext>
              </a:extLst>
            </p:cNvPr>
            <p:cNvSpPr txBox="1">
              <a:spLocks/>
            </p:cNvSpPr>
            <p:nvPr/>
          </p:nvSpPr>
          <p:spPr>
            <a:xfrm>
              <a:off x="8091941" y="2358340"/>
              <a:ext cx="3431012" cy="3991526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2700" indent="0">
                <a:spcBef>
                  <a:spcPts val="0"/>
                </a:spcBef>
                <a:spcAft>
                  <a:spcPts val="600"/>
                </a:spcAft>
                <a:buNone/>
              </a:pPr>
              <a:r>
                <a:rPr lang="en-US" sz="1800" b="1" dirty="0">
                  <a:solidFill>
                    <a:srgbClr val="80C8BA"/>
                  </a:solidFill>
                </a:rPr>
                <a:t>Workforce Development</a:t>
              </a:r>
            </a:p>
            <a:p>
              <a:pPr marL="293688" lvl="1" indent="-285750">
                <a:spcBef>
                  <a:spcPts val="0"/>
                </a:spcBef>
                <a:spcAft>
                  <a:spcPts val="1200"/>
                </a:spcAft>
                <a:defRPr/>
              </a:pPr>
              <a:r>
                <a:rPr lang="en-US" sz="1400" dirty="0">
                  <a:solidFill>
                    <a:prstClr val="white"/>
                  </a:solidFill>
                </a:rPr>
                <a:t>Must hire ~25,000 workers annually – over 250,000 in the next decade – to sustain shipbuilding and repair, amid an aging workforce and a shrinking manufacturing sector</a:t>
              </a:r>
            </a:p>
            <a:p>
              <a:pPr marL="293688" lvl="1" indent="-285750">
                <a:spcBef>
                  <a:spcPts val="0"/>
                </a:spcBef>
                <a:spcAft>
                  <a:spcPts val="1200"/>
                </a:spcAft>
                <a:defRPr/>
              </a:pPr>
              <a:r>
                <a:rPr lang="en-US" sz="1400" dirty="0">
                  <a:solidFill>
                    <a:prstClr val="white"/>
                  </a:solidFill>
                </a:rPr>
                <a:t>Launched 150+ initiatives, including ATDM, six regional pipelines, and expanded trade school and university partnerships, training thousands of students. </a:t>
              </a:r>
            </a:p>
            <a:p>
              <a:pPr marL="293688" lvl="1" indent="-285750">
                <a:spcBef>
                  <a:spcPts val="0"/>
                </a:spcBef>
                <a:spcAft>
                  <a:spcPts val="1200"/>
                </a:spcAft>
                <a:defRPr/>
              </a:pPr>
              <a:r>
                <a:rPr lang="en-US" sz="1400" dirty="0">
                  <a:solidFill>
                    <a:prstClr val="white"/>
                  </a:solidFill>
                </a:rPr>
                <a:t>Through </a:t>
              </a:r>
              <a:r>
                <a:rPr lang="en-US" sz="1400" dirty="0" err="1">
                  <a:solidFill>
                    <a:prstClr val="white"/>
                  </a:solidFill>
                </a:rPr>
                <a:t>BuildSubmarines.com</a:t>
              </a:r>
              <a:r>
                <a:rPr lang="en-US" sz="1400" dirty="0">
                  <a:solidFill>
                    <a:prstClr val="white"/>
                  </a:solidFill>
                </a:rPr>
                <a:t> and large-scale marketing efforts, SIB has attracted 2.3M+ job seekers across the country</a:t>
              </a:r>
            </a:p>
            <a:p>
              <a:pPr marL="293688" lvl="1" indent="-285750">
                <a:spcBef>
                  <a:spcPts val="0"/>
                </a:spcBef>
                <a:spcAft>
                  <a:spcPts val="1200"/>
                </a:spcAft>
                <a:defRPr/>
              </a:pPr>
              <a:r>
                <a:rPr lang="en-US" sz="1400" dirty="0">
                  <a:solidFill>
                    <a:prstClr val="white"/>
                  </a:solidFill>
                </a:rPr>
                <a:t>Reached 50K K-12 students across </a:t>
              </a:r>
              <a:br>
                <a:rPr lang="en-US" sz="1400" dirty="0">
                  <a:solidFill>
                    <a:prstClr val="white"/>
                  </a:solidFill>
                </a:rPr>
              </a:br>
              <a:r>
                <a:rPr lang="en-US" sz="1400" dirty="0">
                  <a:solidFill>
                    <a:prstClr val="white"/>
                  </a:solidFill>
                </a:rPr>
                <a:t>30 states to grow interest in </a:t>
              </a:r>
              <a:br>
                <a:rPr lang="en-US" sz="1400" dirty="0">
                  <a:solidFill>
                    <a:prstClr val="white"/>
                  </a:solidFill>
                </a:rPr>
              </a:br>
              <a:r>
                <a:rPr lang="en-US" sz="1400" dirty="0">
                  <a:solidFill>
                    <a:prstClr val="white"/>
                  </a:solidFill>
                </a:rPr>
                <a:t>maritime careers </a:t>
              </a:r>
            </a:p>
            <a:p>
              <a:pPr marL="7938" lvl="1" indent="0">
                <a:spcBef>
                  <a:spcPts val="0"/>
                </a:spcBef>
                <a:spcAft>
                  <a:spcPts val="1200"/>
                </a:spcAft>
                <a:buNone/>
              </a:pPr>
              <a:endParaRPr lang="en-US" sz="1600" dirty="0">
                <a:solidFill>
                  <a:schemeClr val="bg1"/>
                </a:solidFill>
              </a:endParaRPr>
            </a:p>
          </p:txBody>
        </p: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C54C3F2D-656F-169C-0DBC-99919731B8D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071128" y="2734883"/>
              <a:ext cx="8066" cy="3238440"/>
            </a:xfrm>
            <a:prstGeom prst="line">
              <a:avLst/>
            </a:prstGeom>
            <a:ln w="12700">
              <a:solidFill>
                <a:srgbClr val="80C8BA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8B4643E4-E58C-9614-DA89-613A23BB719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940999" y="2734883"/>
              <a:ext cx="8066" cy="3238440"/>
            </a:xfrm>
            <a:prstGeom prst="line">
              <a:avLst/>
            </a:prstGeom>
            <a:ln w="12700">
              <a:solidFill>
                <a:srgbClr val="80C8BA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57CDBE80-10B7-3CD1-3729-F58D6E6F3BEE}"/>
              </a:ext>
            </a:extLst>
          </p:cNvPr>
          <p:cNvSpPr txBox="1">
            <a:spLocks/>
          </p:cNvSpPr>
          <p:nvPr/>
        </p:nvSpPr>
        <p:spPr>
          <a:xfrm>
            <a:off x="838200" y="776182"/>
            <a:ext cx="10626969" cy="31669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kern="1200" cap="none" spc="0">
                <a:ln w="22225">
                  <a:noFill/>
                  <a:prstDash val="solid"/>
                </a:ln>
                <a:solidFill>
                  <a:schemeClr val="bg1"/>
                </a:solidFill>
                <a:effectLst/>
                <a:latin typeface="Gotham Book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kern="1200" cap="none" spc="0">
                <a:ln w="22225">
                  <a:noFill/>
                  <a:prstDash val="solid"/>
                </a:ln>
                <a:solidFill>
                  <a:schemeClr val="bg1"/>
                </a:solidFill>
                <a:effectLst/>
                <a:latin typeface="Gotham Book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 cap="none" spc="0">
                <a:ln w="22225">
                  <a:noFill/>
                  <a:prstDash val="solid"/>
                </a:ln>
                <a:solidFill>
                  <a:schemeClr val="bg1"/>
                </a:solidFill>
                <a:effectLst/>
                <a:latin typeface="Gotham Book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 cap="none" spc="0">
                <a:ln w="22225">
                  <a:noFill/>
                  <a:prstDash val="solid"/>
                </a:ln>
                <a:solidFill>
                  <a:schemeClr val="bg1"/>
                </a:solidFill>
                <a:effectLst/>
                <a:latin typeface="Gotham Book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 cap="none" spc="0">
                <a:ln w="22225">
                  <a:noFill/>
                  <a:prstDash val="solid"/>
                </a:ln>
                <a:solidFill>
                  <a:schemeClr val="bg1"/>
                </a:solidFill>
                <a:effectLst/>
                <a:latin typeface="Gotham Book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dirty="0">
                <a:solidFill>
                  <a:srgbClr val="80C8BA"/>
                </a:solidFill>
                <a:latin typeface="+mj-lt"/>
              </a:rPr>
              <a:t>SIB’s Lines of Effort </a:t>
            </a:r>
            <a:endParaRPr lang="en-US" sz="36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888227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331D3F4A-8E62-4957-9824-2D6F7A586CE6}"/>
              </a:ext>
            </a:extLst>
          </p:cNvPr>
          <p:cNvSpPr txBox="1">
            <a:spLocks/>
          </p:cNvSpPr>
          <p:nvPr/>
        </p:nvSpPr>
        <p:spPr>
          <a:xfrm>
            <a:off x="643704" y="1246188"/>
            <a:ext cx="9072563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>
                <a:solidFill>
                  <a:schemeClr val="bg1"/>
                </a:solidFill>
                <a:latin typeface="+mn-lt"/>
              </a:rPr>
              <a:t>Every year for 10 years starting in 2028, we must…</a:t>
            </a:r>
            <a:endParaRPr lang="en-US" sz="28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7" name="Freeform 5">
            <a:extLst>
              <a:ext uri="{FF2B5EF4-FFF2-40B4-BE49-F238E27FC236}">
                <a16:creationId xmlns:a16="http://schemas.microsoft.com/office/drawing/2014/main" id="{8DF2534F-7350-8F66-D275-5CDA68DEF5DC}"/>
              </a:ext>
            </a:extLst>
          </p:cNvPr>
          <p:cNvSpPr/>
          <p:nvPr/>
        </p:nvSpPr>
        <p:spPr>
          <a:xfrm>
            <a:off x="643704" y="3191280"/>
            <a:ext cx="3383280" cy="724475"/>
          </a:xfrm>
          <a:custGeom>
            <a:avLst/>
            <a:gdLst>
              <a:gd name="connsiteX0" fmla="*/ 0 w 1449298"/>
              <a:gd name="connsiteY0" fmla="*/ 0 h 724475"/>
              <a:gd name="connsiteX1" fmla="*/ 1449298 w 1449298"/>
              <a:gd name="connsiteY1" fmla="*/ 0 h 724475"/>
              <a:gd name="connsiteX2" fmla="*/ 1449298 w 1449298"/>
              <a:gd name="connsiteY2" fmla="*/ 724475 h 724475"/>
              <a:gd name="connsiteX3" fmla="*/ 0 w 1449298"/>
              <a:gd name="connsiteY3" fmla="*/ 724475 h 724475"/>
              <a:gd name="connsiteX4" fmla="*/ 0 w 1449298"/>
              <a:gd name="connsiteY4" fmla="*/ 0 h 724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49298" h="724475">
                <a:moveTo>
                  <a:pt x="0" y="0"/>
                </a:moveTo>
                <a:lnTo>
                  <a:pt x="1449298" y="0"/>
                </a:lnTo>
                <a:lnTo>
                  <a:pt x="1449298" y="724475"/>
                </a:lnTo>
                <a:lnTo>
                  <a:pt x="0" y="72447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160" tIns="10160" rIns="10160" bIns="10160" numCol="1" spcCol="1270" anchor="ctr" anchorCtr="0">
            <a:noAutofit/>
          </a:bodyPr>
          <a:lstStyle/>
          <a:p>
            <a:pPr marL="0" lvl="0" indent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3200" b="1" kern="1200" dirty="0">
                <a:solidFill>
                  <a:schemeClr val="bg1"/>
                </a:solidFill>
              </a:rPr>
              <a:t>1 Columbia-class Submarine</a:t>
            </a:r>
          </a:p>
        </p:txBody>
      </p:sp>
      <p:sp>
        <p:nvSpPr>
          <p:cNvPr id="8" name="Cross 7">
            <a:extLst>
              <a:ext uri="{FF2B5EF4-FFF2-40B4-BE49-F238E27FC236}">
                <a16:creationId xmlns:a16="http://schemas.microsoft.com/office/drawing/2014/main" id="{72F45DD9-9D34-EFD1-CC73-763E4F1B3B96}"/>
              </a:ext>
            </a:extLst>
          </p:cNvPr>
          <p:cNvSpPr/>
          <p:nvPr/>
        </p:nvSpPr>
        <p:spPr>
          <a:xfrm>
            <a:off x="3759048" y="3044830"/>
            <a:ext cx="1017373" cy="1017373"/>
          </a:xfrm>
          <a:prstGeom prst="plus">
            <a:avLst>
              <a:gd name="adj" fmla="val 46862"/>
            </a:avLst>
          </a:prstGeom>
          <a:solidFill>
            <a:srgbClr val="80C8BA">
              <a:alpha val="49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80C8BA"/>
              </a:solidFill>
            </a:endParaRPr>
          </a:p>
        </p:txBody>
      </p:sp>
      <p:sp>
        <p:nvSpPr>
          <p:cNvPr id="10" name="Freeform 7">
            <a:extLst>
              <a:ext uri="{FF2B5EF4-FFF2-40B4-BE49-F238E27FC236}">
                <a16:creationId xmlns:a16="http://schemas.microsoft.com/office/drawing/2014/main" id="{B03E3CFA-39B2-A637-DD7D-9680C978598A}"/>
              </a:ext>
            </a:extLst>
          </p:cNvPr>
          <p:cNvSpPr/>
          <p:nvPr/>
        </p:nvSpPr>
        <p:spPr>
          <a:xfrm>
            <a:off x="4468119" y="3191280"/>
            <a:ext cx="3383280" cy="724475"/>
          </a:xfrm>
          <a:custGeom>
            <a:avLst/>
            <a:gdLst>
              <a:gd name="connsiteX0" fmla="*/ 0 w 1449298"/>
              <a:gd name="connsiteY0" fmla="*/ 0 h 724475"/>
              <a:gd name="connsiteX1" fmla="*/ 1449298 w 1449298"/>
              <a:gd name="connsiteY1" fmla="*/ 0 h 724475"/>
              <a:gd name="connsiteX2" fmla="*/ 1449298 w 1449298"/>
              <a:gd name="connsiteY2" fmla="*/ 724475 h 724475"/>
              <a:gd name="connsiteX3" fmla="*/ 0 w 1449298"/>
              <a:gd name="connsiteY3" fmla="*/ 724475 h 724475"/>
              <a:gd name="connsiteX4" fmla="*/ 0 w 1449298"/>
              <a:gd name="connsiteY4" fmla="*/ 0 h 724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49298" h="724475">
                <a:moveTo>
                  <a:pt x="0" y="0"/>
                </a:moveTo>
                <a:lnTo>
                  <a:pt x="1449298" y="0"/>
                </a:lnTo>
                <a:lnTo>
                  <a:pt x="1449298" y="724475"/>
                </a:lnTo>
                <a:lnTo>
                  <a:pt x="0" y="72447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160" tIns="10160" rIns="10160" bIns="10160" numCol="1" spcCol="1270" anchor="ctr" anchorCtr="0">
            <a:noAutofit/>
          </a:bodyPr>
          <a:lstStyle/>
          <a:p>
            <a:pPr marL="0" lvl="0" indent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3200" b="1" kern="1200" dirty="0">
                <a:solidFill>
                  <a:schemeClr val="bg1"/>
                </a:solidFill>
              </a:rPr>
              <a:t>2 Virginia-class Submarines</a:t>
            </a:r>
          </a:p>
        </p:txBody>
      </p:sp>
      <p:sp>
        <p:nvSpPr>
          <p:cNvPr id="11" name="Cross 10">
            <a:extLst>
              <a:ext uri="{FF2B5EF4-FFF2-40B4-BE49-F238E27FC236}">
                <a16:creationId xmlns:a16="http://schemas.microsoft.com/office/drawing/2014/main" id="{9B28D20F-3689-4C9B-ABAB-B0C73BAE55D1}"/>
              </a:ext>
            </a:extLst>
          </p:cNvPr>
          <p:cNvSpPr/>
          <p:nvPr/>
        </p:nvSpPr>
        <p:spPr>
          <a:xfrm>
            <a:off x="7564929" y="3044830"/>
            <a:ext cx="1017373" cy="1017373"/>
          </a:xfrm>
          <a:prstGeom prst="plus">
            <a:avLst>
              <a:gd name="adj" fmla="val 46862"/>
            </a:avLst>
          </a:prstGeom>
          <a:solidFill>
            <a:srgbClr val="80C8BA">
              <a:alpha val="49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80C8BA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id="{4C27D5AC-4625-BD85-75F5-B87C57B37217}"/>
              </a:ext>
            </a:extLst>
          </p:cNvPr>
          <p:cNvSpPr/>
          <p:nvPr/>
        </p:nvSpPr>
        <p:spPr>
          <a:xfrm>
            <a:off x="8292535" y="3191280"/>
            <a:ext cx="3383280" cy="724475"/>
          </a:xfrm>
          <a:custGeom>
            <a:avLst/>
            <a:gdLst>
              <a:gd name="connsiteX0" fmla="*/ 0 w 1449298"/>
              <a:gd name="connsiteY0" fmla="*/ 0 h 724475"/>
              <a:gd name="connsiteX1" fmla="*/ 1449298 w 1449298"/>
              <a:gd name="connsiteY1" fmla="*/ 0 h 724475"/>
              <a:gd name="connsiteX2" fmla="*/ 1449298 w 1449298"/>
              <a:gd name="connsiteY2" fmla="*/ 724475 h 724475"/>
              <a:gd name="connsiteX3" fmla="*/ 0 w 1449298"/>
              <a:gd name="connsiteY3" fmla="*/ 724475 h 724475"/>
              <a:gd name="connsiteX4" fmla="*/ 0 w 1449298"/>
              <a:gd name="connsiteY4" fmla="*/ 0 h 724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49298" h="724475">
                <a:moveTo>
                  <a:pt x="0" y="0"/>
                </a:moveTo>
                <a:lnTo>
                  <a:pt x="1449298" y="0"/>
                </a:lnTo>
                <a:lnTo>
                  <a:pt x="1449298" y="724475"/>
                </a:lnTo>
                <a:lnTo>
                  <a:pt x="0" y="72447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160" tIns="10160" rIns="10160" bIns="10160" numCol="1" spcCol="1270" anchor="ctr" anchorCtr="0">
            <a:noAutofit/>
          </a:bodyPr>
          <a:lstStyle/>
          <a:p>
            <a:pPr marL="0" lvl="0" indent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3200" b="1" kern="1200" dirty="0">
                <a:solidFill>
                  <a:schemeClr val="bg1"/>
                </a:solidFill>
              </a:rPr>
              <a:t>Sustainment &amp; Maintenance</a:t>
            </a:r>
          </a:p>
        </p:txBody>
      </p:sp>
    </p:spTree>
    <p:extLst>
      <p:ext uri="{BB962C8B-B14F-4D97-AF65-F5344CB8AC3E}">
        <p14:creationId xmlns:p14="http://schemas.microsoft.com/office/powerpoint/2010/main" val="11629605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20219BA-B573-DFCA-606E-980233FA7235}"/>
              </a:ext>
            </a:extLst>
          </p:cNvPr>
          <p:cNvSpPr txBox="1">
            <a:spLocks/>
          </p:cNvSpPr>
          <p:nvPr/>
        </p:nvSpPr>
        <p:spPr>
          <a:xfrm>
            <a:off x="6277707" y="576263"/>
            <a:ext cx="4726231" cy="28527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chemeClr val="bg1"/>
                </a:solidFill>
              </a:rPr>
              <a:t>Why do you think 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submarines are 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so important?</a:t>
            </a:r>
          </a:p>
        </p:txBody>
      </p:sp>
    </p:spTree>
    <p:extLst>
      <p:ext uri="{BB962C8B-B14F-4D97-AF65-F5344CB8AC3E}">
        <p14:creationId xmlns:p14="http://schemas.microsoft.com/office/powerpoint/2010/main" val="22635510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5835BA39-6F8E-8D06-F7D6-F2A0F5AF3B18}"/>
              </a:ext>
            </a:extLst>
          </p:cNvPr>
          <p:cNvSpPr txBox="1">
            <a:spLocks/>
          </p:cNvSpPr>
          <p:nvPr/>
        </p:nvSpPr>
        <p:spPr>
          <a:xfrm>
            <a:off x="1392383" y="567024"/>
            <a:ext cx="10515600" cy="8239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dirty="0">
                <a:solidFill>
                  <a:srgbClr val="80C8BA"/>
                </a:solidFill>
              </a:rPr>
              <a:t>“The Trade” </a:t>
            </a:r>
            <a:r>
              <a:rPr lang="en-US" sz="2800" dirty="0">
                <a:solidFill>
                  <a:srgbClr val="80C8BA"/>
                </a:solidFill>
              </a:rPr>
              <a:t>by Rudyard Kipling (c. 1916)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C1E8D36-2A7A-578E-D650-CE7828ED170E}"/>
              </a:ext>
            </a:extLst>
          </p:cNvPr>
          <p:cNvSpPr txBox="1">
            <a:spLocks/>
          </p:cNvSpPr>
          <p:nvPr/>
        </p:nvSpPr>
        <p:spPr>
          <a:xfrm>
            <a:off x="6468934" y="1527635"/>
            <a:ext cx="4333270" cy="12414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None/>
            </a:pPr>
            <a:r>
              <a:rPr lang="en-US" sz="2400" dirty="0"/>
              <a:t>Read the poem provided.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2400" dirty="0"/>
              <a:t>With your partner or group, </a:t>
            </a:r>
            <a:br>
              <a:rPr lang="en-US" sz="2400" dirty="0"/>
            </a:br>
            <a:r>
              <a:rPr lang="en-US" sz="2400" dirty="0"/>
              <a:t>finish the following questions:</a:t>
            </a:r>
          </a:p>
        </p:txBody>
      </p:sp>
      <p:pic>
        <p:nvPicPr>
          <p:cNvPr id="6" name="Picture 5" descr="Table&#10;&#10;Description automatically generated">
            <a:extLst>
              <a:ext uri="{FF2B5EF4-FFF2-40B4-BE49-F238E27FC236}">
                <a16:creationId xmlns:a16="http://schemas.microsoft.com/office/drawing/2014/main" id="{4DA96FD6-034A-C3F2-B32A-D0FB243D10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479" y="356846"/>
            <a:ext cx="4468627" cy="5782926"/>
          </a:xfrm>
          <a:prstGeom prst="rect">
            <a:avLst/>
          </a:prstGeom>
          <a:ln>
            <a:solidFill>
              <a:srgbClr val="80C8BA"/>
            </a:solidFill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A918818-9568-0354-7985-2DBEE3860CD0}"/>
              </a:ext>
            </a:extLst>
          </p:cNvPr>
          <p:cNvSpPr txBox="1"/>
          <p:nvPr/>
        </p:nvSpPr>
        <p:spPr>
          <a:xfrm>
            <a:off x="5523598" y="3429000"/>
            <a:ext cx="1280160" cy="1119753"/>
          </a:xfrm>
          <a:prstGeom prst="rect">
            <a:avLst/>
          </a:prstGeom>
          <a:solidFill>
            <a:srgbClr val="80C8BA"/>
          </a:solidFill>
        </p:spPr>
        <p:txBody>
          <a:bodyPr wrap="none" rtlCol="0" anchor="ctr">
            <a:noAutofit/>
          </a:bodyPr>
          <a:lstStyle/>
          <a:p>
            <a:pPr marL="12700" lvl="1">
              <a:buNone/>
            </a:pPr>
            <a:r>
              <a:rPr lang="en-US" sz="2000" b="1" dirty="0"/>
              <a:t>What…?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C46AC6B-73C1-84C8-05A0-3E76F9BF8CFD}"/>
              </a:ext>
            </a:extLst>
          </p:cNvPr>
          <p:cNvSpPr txBox="1"/>
          <p:nvPr/>
        </p:nvSpPr>
        <p:spPr>
          <a:xfrm>
            <a:off x="5523598" y="4938751"/>
            <a:ext cx="1280160" cy="1119753"/>
          </a:xfrm>
          <a:prstGeom prst="rect">
            <a:avLst/>
          </a:prstGeom>
          <a:solidFill>
            <a:srgbClr val="80C8BA"/>
          </a:solidFill>
        </p:spPr>
        <p:txBody>
          <a:bodyPr wrap="none" rtlCol="0" anchor="ctr">
            <a:noAutofit/>
          </a:bodyPr>
          <a:lstStyle/>
          <a:p>
            <a:pPr marL="12700" lvl="1">
              <a:buNone/>
            </a:pPr>
            <a:r>
              <a:rPr lang="en-US" sz="2000" b="1" dirty="0"/>
              <a:t>Why…?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8707C79-17D9-150E-AAFB-1B2544B09DFF}"/>
              </a:ext>
            </a:extLst>
          </p:cNvPr>
          <p:cNvSpPr txBox="1"/>
          <p:nvPr/>
        </p:nvSpPr>
        <p:spPr>
          <a:xfrm>
            <a:off x="7842861" y="3428999"/>
            <a:ext cx="1280160" cy="1119753"/>
          </a:xfrm>
          <a:prstGeom prst="rect">
            <a:avLst/>
          </a:prstGeom>
          <a:solidFill>
            <a:srgbClr val="80C8BA"/>
          </a:solidFill>
        </p:spPr>
        <p:txBody>
          <a:bodyPr wrap="none" rtlCol="0" anchor="ctr">
            <a:noAutofit/>
          </a:bodyPr>
          <a:lstStyle/>
          <a:p>
            <a:pPr marL="12700" lvl="1">
              <a:buNone/>
            </a:pPr>
            <a:r>
              <a:rPr lang="en-US" sz="2000" b="1" dirty="0"/>
              <a:t>When…?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1D6320A-345D-8AE0-5ECF-26A0AE5E3803}"/>
              </a:ext>
            </a:extLst>
          </p:cNvPr>
          <p:cNvSpPr txBox="1"/>
          <p:nvPr/>
        </p:nvSpPr>
        <p:spPr>
          <a:xfrm>
            <a:off x="7842861" y="4938751"/>
            <a:ext cx="1280160" cy="1119753"/>
          </a:xfrm>
          <a:prstGeom prst="rect">
            <a:avLst/>
          </a:prstGeom>
          <a:solidFill>
            <a:srgbClr val="80C8BA"/>
          </a:solidFill>
        </p:spPr>
        <p:txBody>
          <a:bodyPr wrap="none" rtlCol="0" anchor="ctr">
            <a:noAutofit/>
          </a:bodyPr>
          <a:lstStyle/>
          <a:p>
            <a:pPr marL="12700" lvl="1">
              <a:buNone/>
            </a:pPr>
            <a:r>
              <a:rPr lang="en-US" sz="2000" b="1" dirty="0"/>
              <a:t>How…?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FAB8033-939E-7187-2525-F8D97DB7AC0F}"/>
              </a:ext>
            </a:extLst>
          </p:cNvPr>
          <p:cNvSpPr txBox="1"/>
          <p:nvPr/>
        </p:nvSpPr>
        <p:spPr>
          <a:xfrm>
            <a:off x="10162124" y="3428998"/>
            <a:ext cx="1280160" cy="1119753"/>
          </a:xfrm>
          <a:prstGeom prst="rect">
            <a:avLst/>
          </a:prstGeom>
          <a:solidFill>
            <a:srgbClr val="80C8BA"/>
          </a:solidFill>
        </p:spPr>
        <p:txBody>
          <a:bodyPr wrap="none" rtlCol="0" anchor="ctr">
            <a:noAutofit/>
          </a:bodyPr>
          <a:lstStyle/>
          <a:p>
            <a:pPr marL="12700" lvl="1">
              <a:buNone/>
            </a:pPr>
            <a:r>
              <a:rPr lang="en-US" sz="2000" b="1" dirty="0"/>
              <a:t>Where…?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396B21A-CEC8-E2CA-A16F-1C8025F06CBA}"/>
              </a:ext>
            </a:extLst>
          </p:cNvPr>
          <p:cNvSpPr txBox="1"/>
          <p:nvPr/>
        </p:nvSpPr>
        <p:spPr>
          <a:xfrm>
            <a:off x="10162124" y="4938751"/>
            <a:ext cx="1280160" cy="1119753"/>
          </a:xfrm>
          <a:prstGeom prst="rect">
            <a:avLst/>
          </a:prstGeom>
          <a:solidFill>
            <a:srgbClr val="80C8BA"/>
          </a:solidFill>
        </p:spPr>
        <p:txBody>
          <a:bodyPr wrap="none" rtlCol="0" anchor="ctr">
            <a:noAutofit/>
          </a:bodyPr>
          <a:lstStyle/>
          <a:p>
            <a:pPr marL="12700" lvl="1">
              <a:buNone/>
            </a:pPr>
            <a:r>
              <a:rPr lang="en-US" sz="2000" b="1" dirty="0"/>
              <a:t>Who…?</a:t>
            </a:r>
          </a:p>
        </p:txBody>
      </p:sp>
    </p:spTree>
    <p:extLst>
      <p:ext uri="{BB962C8B-B14F-4D97-AF65-F5344CB8AC3E}">
        <p14:creationId xmlns:p14="http://schemas.microsoft.com/office/powerpoint/2010/main" val="17684700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AAD3C3-0D01-0FC7-C2BB-F1E91D8B05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C88F5E4-9C24-230C-163E-8298088583C0}"/>
              </a:ext>
            </a:extLst>
          </p:cNvPr>
          <p:cNvSpPr txBox="1">
            <a:spLocks/>
          </p:cNvSpPr>
          <p:nvPr/>
        </p:nvSpPr>
        <p:spPr>
          <a:xfrm>
            <a:off x="6277707" y="576263"/>
            <a:ext cx="5446207" cy="28527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chemeClr val="bg1"/>
                </a:solidFill>
              </a:rPr>
              <a:t>After reading the poem, why do you think 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submarines are 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so important?</a:t>
            </a:r>
          </a:p>
        </p:txBody>
      </p:sp>
    </p:spTree>
    <p:extLst>
      <p:ext uri="{BB962C8B-B14F-4D97-AF65-F5344CB8AC3E}">
        <p14:creationId xmlns:p14="http://schemas.microsoft.com/office/powerpoint/2010/main" val="12391392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295DEB54BC7DF47B34BF8E92D961BAF" ma:contentTypeVersion="24" ma:contentTypeDescription="Create a new document." ma:contentTypeScope="" ma:versionID="6be44be09c2fc2668b4a73836377e70b">
  <xsd:schema xmlns:xsd="http://www.w3.org/2001/XMLSchema" xmlns:xs="http://www.w3.org/2001/XMLSchema" xmlns:p="http://schemas.microsoft.com/office/2006/metadata/properties" xmlns:ns2="ce7633ee-1145-40ea-97e8-7c4ecfebb11f" xmlns:ns3="21b3368f-86eb-4b60-8ee8-07b4e576a71f" targetNamespace="http://schemas.microsoft.com/office/2006/metadata/properties" ma:root="true" ma:fieldsID="d04176b6d27ac6c1326978cd2d7b6810" ns2:_="" ns3:_="">
    <xsd:import namespace="ce7633ee-1145-40ea-97e8-7c4ecfebb11f"/>
    <xsd:import namespace="21b3368f-86eb-4b60-8ee8-07b4e576a71f"/>
    <xsd:element name="properties">
      <xsd:complexType>
        <xsd:sequence>
          <xsd:element name="documentManagement">
            <xsd:complexType>
              <xsd:all>
                <xsd:element ref="ns2:MigrationWizId" minOccurs="0"/>
                <xsd:element ref="ns2:MigrationWizIdPermissions" minOccurs="0"/>
                <xsd:element ref="ns2:MigrationWizIdPermissionLevels" minOccurs="0"/>
                <xsd:element ref="ns2:MigrationWizIdDocumentLibraryPermissions" minOccurs="0"/>
                <xsd:element ref="ns2:MigrationWizIdSecurityGroups" minOccurs="0"/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OCR" minOccurs="0"/>
                <xsd:element ref="ns2:MediaServiceLocation" minOccurs="0"/>
                <xsd:element ref="ns2:MediaServiceSearchProperties" minOccurs="0"/>
                <xsd:element ref="ns2:Date" minOccurs="0"/>
                <xsd:element ref="ns2:MediaServiceBillingMetadata" minOccurs="0"/>
                <xsd:element ref="ns2:Date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e7633ee-1145-40ea-97e8-7c4ecfebb11f" elementFormDefault="qualified">
    <xsd:import namespace="http://schemas.microsoft.com/office/2006/documentManagement/types"/>
    <xsd:import namespace="http://schemas.microsoft.com/office/infopath/2007/PartnerControls"/>
    <xsd:element name="MigrationWizId" ma:index="8" nillable="true" ma:displayName="MigrationWizId" ma:internalName="MigrationWizId">
      <xsd:simpleType>
        <xsd:restriction base="dms:Text"/>
      </xsd:simpleType>
    </xsd:element>
    <xsd:element name="MigrationWizIdPermissions" ma:index="9" nillable="true" ma:displayName="MigrationWizIdPermissions" ma:internalName="MigrationWizIdPermissions">
      <xsd:simpleType>
        <xsd:restriction base="dms:Text"/>
      </xsd:simpleType>
    </xsd:element>
    <xsd:element name="MigrationWizIdPermissionLevels" ma:index="10" nillable="true" ma:displayName="MigrationWizIdPermissionLevels" ma:internalName="MigrationWizIdPermissionLevels">
      <xsd:simpleType>
        <xsd:restriction base="dms:Text"/>
      </xsd:simpleType>
    </xsd:element>
    <xsd:element name="MigrationWizIdDocumentLibraryPermissions" ma:index="11" nillable="true" ma:displayName="MigrationWizIdDocumentLibraryPermissions" ma:internalName="MigrationWizIdDocumentLibraryPermissions">
      <xsd:simpleType>
        <xsd:restriction base="dms:Text"/>
      </xsd:simpleType>
    </xsd:element>
    <xsd:element name="MigrationWizIdSecurityGroups" ma:index="12" nillable="true" ma:displayName="MigrationWizIdSecurityGroups" ma:internalName="MigrationWizIdSecurityGroups">
      <xsd:simpleType>
        <xsd:restriction base="dms:Text"/>
      </xsd:simpleType>
    </xsd:element>
    <xsd:element name="MediaServiceMetadata" ma:index="13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692cb72b-dd27-4372-bfe2-a420052d4cc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2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2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2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6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Date" ma:index="28" nillable="true" ma:displayName="Date " ma:format="DateOnly" ma:indexed="true" ma:internalName="Date">
      <xsd:simpleType>
        <xsd:restriction base="dms:DateTime"/>
      </xsd:simpleType>
    </xsd:element>
    <xsd:element name="MediaServiceBillingMetadata" ma:index="29" nillable="true" ma:displayName="MediaServiceBillingMetadata" ma:hidden="true" ma:internalName="MediaServiceBillingMetadata" ma:readOnly="true">
      <xsd:simpleType>
        <xsd:restriction base="dms:Note"/>
      </xsd:simpleType>
    </xsd:element>
    <xsd:element name="DateTime" ma:index="30" nillable="true" ma:displayName="Date&amp;Time" ma:format="DateOnly" ma:internalName="DateTim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1b3368f-86eb-4b60-8ee8-07b4e576a71f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5c939934-a05d-427e-88fe-55d7af3dc1e7}" ma:internalName="TaxCatchAll" ma:showField="CatchAllData" ma:web="21b3368f-86eb-4b60-8ee8-07b4e576a71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ateTime xmlns="ce7633ee-1145-40ea-97e8-7c4ecfebb11f" xsi:nil="true"/>
    <TaxCatchAll xmlns="21b3368f-86eb-4b60-8ee8-07b4e576a71f" xsi:nil="true"/>
    <MigrationWizId xmlns="ce7633ee-1145-40ea-97e8-7c4ecfebb11f" xsi:nil="true"/>
    <MigrationWizIdPermissions xmlns="ce7633ee-1145-40ea-97e8-7c4ecfebb11f" xsi:nil="true"/>
    <Date xmlns="ce7633ee-1145-40ea-97e8-7c4ecfebb11f" xsi:nil="true"/>
    <MigrationWizIdDocumentLibraryPermissions xmlns="ce7633ee-1145-40ea-97e8-7c4ecfebb11f" xsi:nil="true"/>
    <MigrationWizIdSecurityGroups xmlns="ce7633ee-1145-40ea-97e8-7c4ecfebb11f" xsi:nil="true"/>
    <MigrationWizIdPermissionLevels xmlns="ce7633ee-1145-40ea-97e8-7c4ecfebb11f" xsi:nil="true"/>
    <lcf76f155ced4ddcb4097134ff3c332f xmlns="ce7633ee-1145-40ea-97e8-7c4ecfebb11f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A184AF4-2180-4CB3-B141-E04685AE921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e7633ee-1145-40ea-97e8-7c4ecfebb11f"/>
    <ds:schemaRef ds:uri="21b3368f-86eb-4b60-8ee8-07b4e576a71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BAA17D5-A347-425B-A7D1-C665A56D98F2}">
  <ds:schemaRefs>
    <ds:schemaRef ds:uri="http://www.w3.org/XML/1998/namespace"/>
    <ds:schemaRef ds:uri="http://schemas.microsoft.com/office/2006/documentManagement/types"/>
    <ds:schemaRef ds:uri="http://purl.org/dc/dcmitype/"/>
    <ds:schemaRef ds:uri="21b3368f-86eb-4b60-8ee8-07b4e576a71f"/>
    <ds:schemaRef ds:uri="http://schemas.openxmlformats.org/package/2006/metadata/core-properties"/>
    <ds:schemaRef ds:uri="http://purl.org/dc/elements/1.1/"/>
    <ds:schemaRef ds:uri="http://schemas.microsoft.com/office/2006/metadata/properties"/>
    <ds:schemaRef ds:uri="http://schemas.microsoft.com/office/infopath/2007/PartnerControls"/>
    <ds:schemaRef ds:uri="ce7633ee-1145-40ea-97e8-7c4ecfebb11f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FC89E65D-B97B-4F54-AEC0-725CFA4C59A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2189</TotalTime>
  <Words>783</Words>
  <Application>Microsoft Office PowerPoint</Application>
  <PresentationFormat>Widescreen</PresentationFormat>
  <Paragraphs>67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3" baseType="lpstr">
      <vt:lpstr>Aptos</vt:lpstr>
      <vt:lpstr>Aptos Display</vt:lpstr>
      <vt:lpstr>Arial</vt:lpstr>
      <vt:lpstr>Gomme Sans</vt:lpstr>
      <vt:lpstr>Gomme Sans Light</vt:lpstr>
      <vt:lpstr>Gomme Sans SemiBold</vt:lpstr>
      <vt:lpstr>Gotham Book</vt:lpstr>
      <vt:lpstr>Gotham-MediumItalic</vt:lpstr>
      <vt:lpstr>Office Theme</vt:lpstr>
      <vt:lpstr>FORGING YOUR FUTURE</vt:lpstr>
      <vt:lpstr>THE MISSION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Visit BuildSubmarines.com/education to access the  Courage Runs Deep video. After watching the video, answer the following questions.</vt:lpstr>
      <vt:lpstr>PowerPoint Presentation</vt:lpstr>
      <vt:lpstr>How Can You Support the Mission?  By Joining the Maritime Manufacturing Workforce Pathways to high-paid, stable careers in the Submarine Industrial Base (SIB)!</vt:lpstr>
      <vt:lpstr>PowerPoint Presentation</vt:lpstr>
      <vt:lpstr>PowerPoint Presentation</vt:lpstr>
    </vt:vector>
  </TitlesOfParts>
  <Company>Serco-NA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Curtis, Carrie, S (Serco NA US)</dc:creator>
  <cp:lastModifiedBy>Curtis, Carrie, S (Serco NA US)</cp:lastModifiedBy>
  <cp:revision>13</cp:revision>
  <dcterms:created xsi:type="dcterms:W3CDTF">2026-03-18T14:57:35Z</dcterms:created>
  <dcterms:modified xsi:type="dcterms:W3CDTF">2026-04-27T13:29:12Z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6fb369a-307f-449b-a188-56348c6f1760_Enabled">
    <vt:lpwstr>true</vt:lpwstr>
  </property>
  <property fmtid="{D5CDD505-2E9C-101B-9397-08002B2CF9AE}" pid="3" name="MSIP_Label_d6fb369a-307f-449b-a188-56348c6f1760_SetDate">
    <vt:lpwstr>2026-03-18T15:55:09Z</vt:lpwstr>
  </property>
  <property fmtid="{D5CDD505-2E9C-101B-9397-08002B2CF9AE}" pid="4" name="MSIP_Label_d6fb369a-307f-449b-a188-56348c6f1760_Method">
    <vt:lpwstr>Standard</vt:lpwstr>
  </property>
  <property fmtid="{D5CDD505-2E9C-101B-9397-08002B2CF9AE}" pid="5" name="MSIP_Label_d6fb369a-307f-449b-a188-56348c6f1760_Name">
    <vt:lpwstr>d6fb369a-307f-449b-a188-56348c6f1760</vt:lpwstr>
  </property>
  <property fmtid="{D5CDD505-2E9C-101B-9397-08002B2CF9AE}" pid="6" name="MSIP_Label_d6fb369a-307f-449b-a188-56348c6f1760_SiteId">
    <vt:lpwstr>f93616dd-45a6-40c8-9e29-adab2fb5f25c</vt:lpwstr>
  </property>
  <property fmtid="{D5CDD505-2E9C-101B-9397-08002B2CF9AE}" pid="7" name="MSIP_Label_d6fb369a-307f-449b-a188-56348c6f1760_ActionId">
    <vt:lpwstr>22fbbc96-2cf2-445d-bdbf-e036172496e0</vt:lpwstr>
  </property>
  <property fmtid="{D5CDD505-2E9C-101B-9397-08002B2CF9AE}" pid="8" name="MSIP_Label_d6fb369a-307f-449b-a188-56348c6f1760_ContentBits">
    <vt:lpwstr>1</vt:lpwstr>
  </property>
  <property fmtid="{D5CDD505-2E9C-101B-9397-08002B2CF9AE}" pid="9" name="MSIP_Label_d6fb369a-307f-449b-a188-56348c6f1760_Tag">
    <vt:lpwstr>10, 3, 0, 1</vt:lpwstr>
  </property>
  <property fmtid="{D5CDD505-2E9C-101B-9397-08002B2CF9AE}" pid="10" name="ClassificationContentMarkingHeaderLocations">
    <vt:lpwstr>Office Theme:8</vt:lpwstr>
  </property>
  <property fmtid="{D5CDD505-2E9C-101B-9397-08002B2CF9AE}" pid="11" name="ClassificationContentMarkingHeaderText">
    <vt:lpwstr>Serco Business</vt:lpwstr>
  </property>
  <property fmtid="{D5CDD505-2E9C-101B-9397-08002B2CF9AE}" pid="12" name="ContentTypeId">
    <vt:lpwstr>0x010100B295DEB54BC7DF47B34BF8E92D961BAF</vt:lpwstr>
  </property>
  <property fmtid="{D5CDD505-2E9C-101B-9397-08002B2CF9AE}" pid="13" name="MediaServiceImageTags">
    <vt:lpwstr/>
  </property>
</Properties>
</file>